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526" r:id="rId2"/>
  </p:sldIdLst>
  <p:sldSz cx="6858000" cy="9906000" type="A4"/>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29" userDrawn="1">
          <p15:clr>
            <a:srgbClr val="A4A3A4"/>
          </p15:clr>
        </p15:guide>
        <p15:guide id="2" pos="2160" userDrawn="1">
          <p15:clr>
            <a:srgbClr val="A4A3A4"/>
          </p15:clr>
        </p15:guide>
        <p15:guide id="3" orient="horz" pos="5756" userDrawn="1">
          <p15:clr>
            <a:srgbClr val="A4A3A4"/>
          </p15:clr>
        </p15:guide>
        <p15:guide id="4" pos="403" userDrawn="1">
          <p15:clr>
            <a:srgbClr val="A4A3A4"/>
          </p15:clr>
        </p15:guide>
        <p15:guide id="5" pos="4031" userDrawn="1">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1"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4356"/>
    <a:srgbClr val="F7D5DA"/>
    <a:srgbClr val="FFFBC9"/>
    <a:srgbClr val="E46A7C"/>
    <a:srgbClr val="F0838F"/>
    <a:srgbClr val="ED9BA7"/>
    <a:srgbClr val="F2717A"/>
    <a:srgbClr val="E67484"/>
    <a:srgbClr val="E25C6F"/>
    <a:srgbClr val="EFA7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51" autoAdjust="0"/>
    <p:restoredTop sz="96353" autoAdjust="0"/>
  </p:normalViewPr>
  <p:slideViewPr>
    <p:cSldViewPr>
      <p:cViewPr varScale="1">
        <p:scale>
          <a:sx n="99" d="100"/>
          <a:sy n="99" d="100"/>
        </p:scale>
        <p:origin x="3282" y="84"/>
      </p:cViewPr>
      <p:guideLst>
        <p:guide orient="horz" pos="5529"/>
        <p:guide pos="2160"/>
        <p:guide orient="horz" pos="5756"/>
        <p:guide pos="403"/>
        <p:guide pos="4031"/>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128" d="100"/>
          <a:sy n="128" d="100"/>
        </p:scale>
        <p:origin x="5576" y="168"/>
      </p:cViewPr>
      <p:guideLst>
        <p:guide orient="horz" pos="3109"/>
        <p:guide pos="2120"/>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633"/>
          </a:xfrm>
          <a:prstGeom prst="rect">
            <a:avLst/>
          </a:prstGeom>
        </p:spPr>
        <p:txBody>
          <a:bodyPr vert="horz" lIns="91440" tIns="45720" rIns="91440" bIns="45720" rtlCol="0"/>
          <a:lstStyle>
            <a:lvl1pPr algn="l">
              <a:defRPr sz="1200"/>
            </a:lvl1pPr>
          </a:lstStyle>
          <a:p>
            <a:r>
              <a:rPr kumimoji="1" lang="ja-JP" altLang="en-US"/>
              <a:t>機密性</a:t>
            </a:r>
            <a:r>
              <a:rPr kumimoji="1" lang="en-US" altLang="ja-JP"/>
              <a:t>2</a:t>
            </a:r>
            <a:r>
              <a:rPr kumimoji="1" lang="ja-JP" altLang="en-US"/>
              <a:t>完全性</a:t>
            </a:r>
            <a:r>
              <a:rPr kumimoji="1" lang="en-US" altLang="ja-JP"/>
              <a:t>2</a:t>
            </a:r>
            <a:r>
              <a:rPr kumimoji="1" lang="ja-JP" altLang="en-US"/>
              <a:t>可用性</a:t>
            </a:r>
            <a:r>
              <a:rPr kumimoji="1" lang="en-US" altLang="ja-JP"/>
              <a:t>2</a:t>
            </a:r>
            <a:r>
              <a:rPr kumimoji="1" lang="ja-JP" altLang="en-US"/>
              <a:t>（国民年金部）</a:t>
            </a:r>
          </a:p>
        </p:txBody>
      </p:sp>
      <p:sp>
        <p:nvSpPr>
          <p:cNvPr id="3" name="日付プレースホルダー 2"/>
          <p:cNvSpPr>
            <a:spLocks noGrp="1"/>
          </p:cNvSpPr>
          <p:nvPr>
            <p:ph type="dt" sz="quarter" idx="1"/>
          </p:nvPr>
        </p:nvSpPr>
        <p:spPr>
          <a:xfrm>
            <a:off x="3815377" y="0"/>
            <a:ext cx="2918831" cy="493633"/>
          </a:xfrm>
          <a:prstGeom prst="rect">
            <a:avLst/>
          </a:prstGeom>
        </p:spPr>
        <p:txBody>
          <a:bodyPr vert="horz" lIns="91440" tIns="45720" rIns="91440" bIns="45720" rtlCol="0"/>
          <a:lstStyle>
            <a:lvl1pPr algn="r">
              <a:defRPr sz="1200"/>
            </a:lvl1pPr>
          </a:lstStyle>
          <a:p>
            <a:fld id="{72144D8A-69A4-47E8-8D1B-227C8BC55F09}" type="datetimeFigureOut">
              <a:rPr kumimoji="1" lang="ja-JP" altLang="en-US" smtClean="0"/>
              <a:t>2023/10/31</a:t>
            </a:fld>
            <a:endParaRPr kumimoji="1" lang="ja-JP" altLang="en-US"/>
          </a:p>
        </p:txBody>
      </p:sp>
      <p:sp>
        <p:nvSpPr>
          <p:cNvPr id="4" name="フッター プレースホルダー 3"/>
          <p:cNvSpPr>
            <a:spLocks noGrp="1"/>
          </p:cNvSpPr>
          <p:nvPr>
            <p:ph type="ftr" sz="quarter" idx="2"/>
          </p:nvPr>
        </p:nvSpPr>
        <p:spPr>
          <a:xfrm>
            <a:off x="2" y="9377319"/>
            <a:ext cx="2918831"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7" y="9377319"/>
            <a:ext cx="2918831" cy="493633"/>
          </a:xfrm>
          <a:prstGeom prst="rect">
            <a:avLst/>
          </a:prstGeom>
        </p:spPr>
        <p:txBody>
          <a:bodyPr vert="horz" lIns="91440" tIns="45720" rIns="91440" bIns="45720" rtlCol="0" anchor="b"/>
          <a:lstStyle>
            <a:lvl1pPr algn="r">
              <a:defRPr sz="1200"/>
            </a:lvl1pPr>
          </a:lstStyle>
          <a:p>
            <a:fld id="{A8D5DBFD-020F-4F1A-9869-41ADFD5BE9CD}" type="slidenum">
              <a:rPr kumimoji="1" lang="ja-JP" altLang="en-US" smtClean="0"/>
              <a:t>‹#›</a:t>
            </a:fld>
            <a:endParaRPr kumimoji="1" lang="ja-JP" altLang="en-US"/>
          </a:p>
        </p:txBody>
      </p:sp>
    </p:spTree>
    <p:extLst>
      <p:ext uri="{BB962C8B-B14F-4D97-AF65-F5344CB8AC3E}">
        <p14:creationId xmlns:p14="http://schemas.microsoft.com/office/powerpoint/2010/main" val="265210540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633"/>
          </a:xfrm>
          <a:prstGeom prst="rect">
            <a:avLst/>
          </a:prstGeom>
        </p:spPr>
        <p:txBody>
          <a:bodyPr vert="horz" lIns="91440" tIns="45720" rIns="91440" bIns="45720" rtlCol="0"/>
          <a:lstStyle>
            <a:lvl1pPr algn="l">
              <a:defRPr sz="1200"/>
            </a:lvl1pPr>
          </a:lstStyle>
          <a:p>
            <a:r>
              <a:rPr kumimoji="1" lang="ja-JP" altLang="en-US"/>
              <a:t>機密性</a:t>
            </a:r>
            <a:r>
              <a:rPr kumimoji="1" lang="en-US" altLang="ja-JP"/>
              <a:t>2</a:t>
            </a:r>
            <a:r>
              <a:rPr kumimoji="1" lang="ja-JP" altLang="en-US"/>
              <a:t>完全性</a:t>
            </a:r>
            <a:r>
              <a:rPr kumimoji="1" lang="en-US" altLang="ja-JP"/>
              <a:t>2</a:t>
            </a:r>
            <a:r>
              <a:rPr kumimoji="1" lang="ja-JP" altLang="en-US"/>
              <a:t>可用性</a:t>
            </a:r>
            <a:r>
              <a:rPr kumimoji="1" lang="en-US" altLang="ja-JP"/>
              <a:t>2</a:t>
            </a:r>
            <a:r>
              <a:rPr kumimoji="1" lang="ja-JP" altLang="en-US"/>
              <a:t>（国民年金部）</a:t>
            </a:r>
          </a:p>
        </p:txBody>
      </p:sp>
      <p:sp>
        <p:nvSpPr>
          <p:cNvPr id="3" name="日付プレースホルダー 2"/>
          <p:cNvSpPr>
            <a:spLocks noGrp="1"/>
          </p:cNvSpPr>
          <p:nvPr>
            <p:ph type="dt" idx="1"/>
          </p:nvPr>
        </p:nvSpPr>
        <p:spPr>
          <a:xfrm>
            <a:off x="3815377" y="0"/>
            <a:ext cx="2918831" cy="493633"/>
          </a:xfrm>
          <a:prstGeom prst="rect">
            <a:avLst/>
          </a:prstGeom>
        </p:spPr>
        <p:txBody>
          <a:bodyPr vert="horz" lIns="91440" tIns="45720" rIns="91440" bIns="45720" rtlCol="0"/>
          <a:lstStyle>
            <a:lvl1pPr algn="r">
              <a:defRPr sz="1200"/>
            </a:lvl1pPr>
          </a:lstStyle>
          <a:p>
            <a:fld id="{CE53B9D8-DA5B-448C-9D67-F00476BC7359}" type="datetimeFigureOut">
              <a:rPr kumimoji="1" lang="ja-JP" altLang="en-US" smtClean="0"/>
              <a:t>2023/10/31</a:t>
            </a:fld>
            <a:endParaRPr kumimoji="1" lang="ja-JP" altLang="en-US"/>
          </a:p>
        </p:txBody>
      </p:sp>
      <p:sp>
        <p:nvSpPr>
          <p:cNvPr id="4" name="スライド イメージ プレースホルダー 3"/>
          <p:cNvSpPr>
            <a:spLocks noGrp="1" noRot="1" noChangeAspect="1"/>
          </p:cNvSpPr>
          <p:nvPr>
            <p:ph type="sldImg" idx="2"/>
          </p:nvPr>
        </p:nvSpPr>
        <p:spPr>
          <a:xfrm>
            <a:off x="2085975" y="739775"/>
            <a:ext cx="2563813" cy="37052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8" y="4689517"/>
            <a:ext cx="5388610" cy="444269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7319"/>
            <a:ext cx="2918831"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7319"/>
            <a:ext cx="2918831" cy="493633"/>
          </a:xfrm>
          <a:prstGeom prst="rect">
            <a:avLst/>
          </a:prstGeom>
        </p:spPr>
        <p:txBody>
          <a:bodyPr vert="horz" lIns="91440" tIns="45720" rIns="91440" bIns="45720" rtlCol="0" anchor="b"/>
          <a:lstStyle>
            <a:lvl1pPr algn="r">
              <a:defRPr sz="1200"/>
            </a:lvl1pPr>
          </a:lstStyle>
          <a:p>
            <a:fld id="{947F3479-ED16-4BA1-8510-880067700C05}" type="slidenum">
              <a:rPr kumimoji="1" lang="ja-JP" altLang="en-US" smtClean="0"/>
              <a:t>‹#›</a:t>
            </a:fld>
            <a:endParaRPr kumimoji="1" lang="ja-JP" altLang="en-US"/>
          </a:p>
        </p:txBody>
      </p:sp>
    </p:spTree>
    <p:extLst>
      <p:ext uri="{BB962C8B-B14F-4D97-AF65-F5344CB8AC3E}">
        <p14:creationId xmlns:p14="http://schemas.microsoft.com/office/powerpoint/2010/main" val="366804822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6D6BEA-48DF-40B9-B93F-BF71E89F39B2}" type="datetime1">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86052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F8BF1F-8E86-45EB-B214-D5929AF07E46}" type="datetime1">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424814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1"/>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D31217A-C2BD-422A-9B36-D03EEA08B47A}" type="datetime1">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98721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A92049-2614-4978-AC08-D797FEE8A0CB}" type="datetime1">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39592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ED76038-1A1E-43B3-979F-BF62E4365D7C}" type="datetime1">
              <a:rPr kumimoji="1" lang="ja-JP" altLang="en-US" smtClean="0"/>
              <a:t>2023/10/31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269872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3A5B4BC-B73F-4860-B205-C774DDAF0FF5}" type="datetime1">
              <a:rPr kumimoji="1" lang="ja-JP" altLang="en-US" smtClean="0"/>
              <a:t>2023/10/31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400746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9618C9-97FE-418D-9FD9-D7851E89BC47}" type="datetime1">
              <a:rPr kumimoji="1" lang="ja-JP" altLang="en-US" smtClean="0"/>
              <a:t>2023/10/31</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9" name="スライド番号プレースホルダー 8"/>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220470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47EADE1-DC8D-4017-A305-24B63DD6E4A6}" type="datetime1">
              <a:rPr kumimoji="1" lang="ja-JP" altLang="en-US" smtClean="0"/>
              <a:t>2023/10/31</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5" name="スライド番号プレースホルダー 4"/>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649816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BAFAC0-DAFD-4376-AF45-E0C4B4FEEB35}" type="datetime1">
              <a:rPr kumimoji="1" lang="ja-JP" altLang="en-US" smtClean="0"/>
              <a:t>2023/10/31</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4" name="スライド番号プレースホルダー 3"/>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131190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40AA3C-3D17-4101-A4AF-9288A6BD5DBD}" type="datetime1">
              <a:rPr kumimoji="1" lang="ja-JP" altLang="en-US" smtClean="0"/>
              <a:t>2023/10/31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37159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8DD40A-44DA-4C21-B36F-E94B628C2B99}" type="datetime1">
              <a:rPr kumimoji="1" lang="ja-JP" altLang="en-US" smtClean="0"/>
              <a:t>2023/10/31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July2017</a:t>
            </a:r>
            <a:r>
              <a:rPr kumimoji="1" lang="ja-JP" altLang="en-US"/>
              <a:t>＜</a:t>
            </a:r>
            <a:r>
              <a:rPr kumimoji="1" lang="en-US" altLang="ja-JP"/>
              <a:t>Vol.4</a:t>
            </a:r>
            <a:r>
              <a:rPr kumimoji="1" lang="ja-JP" altLang="en-US"/>
              <a:t>５＞   </a:t>
            </a:r>
          </a:p>
        </p:txBody>
      </p:sp>
      <p:sp>
        <p:nvSpPr>
          <p:cNvPr id="7" name="スライド番号プレースホルダー 6"/>
          <p:cNvSpPr>
            <a:spLocks noGrp="1"/>
          </p:cNvSpPr>
          <p:nvPr>
            <p:ph type="sldNum" sz="quarter" idx="12"/>
          </p:nvPr>
        </p:nvSpPr>
        <p:spPr/>
        <p:txBody>
          <a:body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78332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300">
                <a:solidFill>
                  <a:schemeClr val="tx1">
                    <a:tint val="75000"/>
                  </a:schemeClr>
                </a:solidFill>
              </a:defRPr>
            </a:lvl1pPr>
          </a:lstStyle>
          <a:p>
            <a:fld id="{E61F2E0D-7A9C-4427-8B79-3DCDAA8B6D8A}" type="datetime1">
              <a:rPr kumimoji="1" lang="ja-JP" altLang="en-US" smtClean="0"/>
              <a:t>2023/10/31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300">
                <a:solidFill>
                  <a:schemeClr val="tx1">
                    <a:tint val="75000"/>
                  </a:schemeClr>
                </a:solidFill>
              </a:defRPr>
            </a:lvl1pPr>
          </a:lstStyle>
          <a:p>
            <a:r>
              <a:rPr kumimoji="1" lang="en-US" altLang="ja-JP"/>
              <a:t>July2017</a:t>
            </a:r>
            <a:r>
              <a:rPr kumimoji="1" lang="ja-JP" altLang="en-US"/>
              <a:t>＜</a:t>
            </a:r>
            <a:r>
              <a:rPr kumimoji="1" lang="en-US" altLang="ja-JP"/>
              <a:t>Vol.4</a:t>
            </a:r>
            <a:r>
              <a:rPr kumimoji="1" lang="ja-JP" altLang="en-US"/>
              <a:t>５＞   </a:t>
            </a:r>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300">
                <a:solidFill>
                  <a:schemeClr val="tx1">
                    <a:tint val="75000"/>
                  </a:schemeClr>
                </a:solidFill>
              </a:defRPr>
            </a:lvl1pPr>
          </a:lstStyle>
          <a:p>
            <a:fld id="{A037A30D-9CDA-4A0A-AC68-F0209F84D472}" type="slidenum">
              <a:rPr kumimoji="1" lang="ja-JP" altLang="en-US" smtClean="0"/>
              <a:t>‹#›</a:t>
            </a:fld>
            <a:endParaRPr kumimoji="1" lang="ja-JP" altLang="en-US"/>
          </a:p>
        </p:txBody>
      </p:sp>
    </p:spTree>
    <p:extLst>
      <p:ext uri="{BB962C8B-B14F-4D97-AF65-F5344CB8AC3E}">
        <p14:creationId xmlns:p14="http://schemas.microsoft.com/office/powerpoint/2010/main" val="3816808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4156" userDrawn="1">
          <p15:clr>
            <a:srgbClr val="F26B43"/>
          </p15:clr>
        </p15:guide>
        <p15:guide id="4" orient="horz" pos="172" userDrawn="1">
          <p15:clr>
            <a:srgbClr val="F26B43"/>
          </p15:clr>
        </p15:guide>
        <p15:guide id="5" orient="horz" pos="6068" userDrawn="1">
          <p15:clr>
            <a:srgbClr val="F26B43"/>
          </p15:clr>
        </p15:guide>
        <p15:guide id="6" orient="horz" pos="126" userDrawn="1">
          <p15:clr>
            <a:srgbClr val="F26B43"/>
          </p15:clr>
        </p15:guide>
        <p15:guide id="7" pos="16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8" name="角丸四角形 7"/>
          <p:cNvSpPr/>
          <p:nvPr/>
        </p:nvSpPr>
        <p:spPr>
          <a:xfrm>
            <a:off x="268176" y="1901844"/>
            <a:ext cx="6337301" cy="7705058"/>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50">
              <a:solidFill>
                <a:schemeClr val="accent6">
                  <a:lumMod val="20000"/>
                  <a:lumOff val="80000"/>
                </a:schemeClr>
              </a:solidFill>
              <a:latin typeface="游ゴシック" panose="020B0400000000000000" pitchFamily="50" charset="-128"/>
              <a:ea typeface="游ゴシック" panose="020B0400000000000000" pitchFamily="50" charset="-128"/>
            </a:endParaRPr>
          </a:p>
        </p:txBody>
      </p:sp>
      <p:sp>
        <p:nvSpPr>
          <p:cNvPr id="91" name="正方形/長方形 90">
            <a:extLst>
              <a:ext uri="{FF2B5EF4-FFF2-40B4-BE49-F238E27FC236}">
                <a16:creationId xmlns:a16="http://schemas.microsoft.com/office/drawing/2014/main" id="{5C78D81E-D2F3-3E90-2E13-0A560753FB72}"/>
              </a:ext>
            </a:extLst>
          </p:cNvPr>
          <p:cNvSpPr/>
          <p:nvPr/>
        </p:nvSpPr>
        <p:spPr>
          <a:xfrm>
            <a:off x="5026565" y="6916912"/>
            <a:ext cx="656870" cy="136444"/>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95363" y="3094055"/>
            <a:ext cx="6048672"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国民健康保険料の免除方法</a:t>
            </a:r>
          </a:p>
        </p:txBody>
      </p:sp>
      <p:sp>
        <p:nvSpPr>
          <p:cNvPr id="24" name="テキスト ボックス 23"/>
          <p:cNvSpPr txBox="1"/>
          <p:nvPr/>
        </p:nvSpPr>
        <p:spPr>
          <a:xfrm>
            <a:off x="412490" y="3441188"/>
            <a:ext cx="6048672" cy="652615"/>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200" b="1" dirty="0">
                <a:solidFill>
                  <a:srgbClr val="E74356"/>
                </a:solidFill>
                <a:latin typeface="游ゴシック" panose="020B0400000000000000" pitchFamily="50" charset="-128"/>
                <a:ea typeface="游ゴシック" panose="020B0400000000000000" pitchFamily="50" charset="-128"/>
              </a:rPr>
              <a:t>その年度に納める保険料の所得割額と均等割額から、出産予定月（又は出産月）の前月から出産予定月（又は出産月）の翌々月（以下「産前産後期間」といいます。）相当分が減額されます 。</a:t>
            </a:r>
            <a:endParaRPr lang="en-US" altLang="ja-JP" sz="1200" dirty="0">
              <a:solidFill>
                <a:srgbClr val="E74356"/>
              </a:solidFill>
              <a:latin typeface="游ゴシック" panose="020B0400000000000000" pitchFamily="50" charset="-128"/>
              <a:ea typeface="游ゴシック" panose="020B0400000000000000" pitchFamily="50" charset="-128"/>
            </a:endParaRPr>
          </a:p>
        </p:txBody>
      </p:sp>
      <p:sp>
        <p:nvSpPr>
          <p:cNvPr id="12" name="テキスト ボックス 11"/>
          <p:cNvSpPr txBox="1"/>
          <p:nvPr/>
        </p:nvSpPr>
        <p:spPr>
          <a:xfrm>
            <a:off x="5524471" y="6865541"/>
            <a:ext cx="1088064" cy="246221"/>
          </a:xfrm>
          <a:prstGeom prst="rect">
            <a:avLst/>
          </a:prstGeom>
          <a:noFill/>
        </p:spPr>
        <p:txBody>
          <a:bodyPr wrap="square" rtlCol="0">
            <a:spAutoFit/>
          </a:bodyPr>
          <a:lstStyle/>
          <a:p>
            <a:pPr algn="ctr"/>
            <a:r>
              <a:rPr lang="ja-JP" altLang="en-US" sz="1000" dirty="0">
                <a:latin typeface="游ゴシック" panose="020B0400000000000000" pitchFamily="50" charset="-128"/>
                <a:ea typeface="游ゴシック" panose="020B0400000000000000" pitchFamily="50" charset="-128"/>
              </a:rPr>
              <a:t>･･･対象期間</a:t>
            </a:r>
          </a:p>
        </p:txBody>
      </p:sp>
      <p:sp>
        <p:nvSpPr>
          <p:cNvPr id="32" name="テキスト ボックス 31"/>
          <p:cNvSpPr txBox="1"/>
          <p:nvPr/>
        </p:nvSpPr>
        <p:spPr>
          <a:xfrm>
            <a:off x="445061" y="7883077"/>
            <a:ext cx="6160416" cy="654731"/>
          </a:xfrm>
          <a:prstGeom prst="rect">
            <a:avLst/>
          </a:prstGeom>
          <a:noFill/>
          <a:ln>
            <a:noFill/>
            <a:prstDash val="sysDot"/>
          </a:ln>
        </p:spPr>
        <p:txBody>
          <a:bodyPr wrap="square" lIns="0" rtlCol="0">
            <a:spAutoFit/>
          </a:bodyPr>
          <a:lstStyle/>
          <a:p>
            <a:pPr algn="just">
              <a:lnSpc>
                <a:spcPct val="120000"/>
              </a:lnSpc>
            </a:pPr>
            <a:r>
              <a:rPr lang="ja-JP" altLang="en-US" sz="1050" b="1" dirty="0">
                <a:latin typeface="游ゴシック" panose="020B0400000000000000" pitchFamily="50" charset="-128"/>
                <a:ea typeface="游ゴシック" panose="020B0400000000000000" pitchFamily="50" charset="-128"/>
              </a:rPr>
              <a:t>❶ 届書</a:t>
            </a:r>
            <a:endParaRPr lang="en-US" altLang="ja-JP" sz="1050" b="1" dirty="0">
              <a:latin typeface="游ゴシック" panose="020B0400000000000000" pitchFamily="50" charset="-128"/>
              <a:ea typeface="游ゴシック" panose="020B0400000000000000" pitchFamily="50" charset="-128"/>
            </a:endParaRPr>
          </a:p>
          <a:p>
            <a:pPr algn="just">
              <a:lnSpc>
                <a:spcPct val="120000"/>
              </a:lnSpc>
            </a:pPr>
            <a:r>
              <a:rPr lang="ja-JP" altLang="en-US" sz="1050" b="1" dirty="0">
                <a:latin typeface="游ゴシック" panose="020B0400000000000000" pitchFamily="50" charset="-128"/>
                <a:ea typeface="游ゴシック" panose="020B0400000000000000" pitchFamily="50" charset="-128"/>
              </a:rPr>
              <a:t>❷</a:t>
            </a:r>
            <a:r>
              <a:rPr lang="en-US" altLang="ja-JP" sz="1050" b="1" dirty="0">
                <a:latin typeface="游ゴシック" panose="020B0400000000000000" pitchFamily="50" charset="-128"/>
                <a:ea typeface="游ゴシック" panose="020B0400000000000000" pitchFamily="50" charset="-128"/>
              </a:rPr>
              <a:t> </a:t>
            </a:r>
            <a:r>
              <a:rPr lang="ja-JP" altLang="ja-JP" sz="1050" b="1" dirty="0">
                <a:latin typeface="游ゴシック" panose="020B0400000000000000" pitchFamily="50" charset="-128"/>
                <a:ea typeface="游ゴシック" panose="020B0400000000000000" pitchFamily="50" charset="-128"/>
              </a:rPr>
              <a:t>母子健康手帳など</a:t>
            </a:r>
            <a:endParaRPr lang="en-US" altLang="ja-JP" sz="900" b="1" strike="dblStrike" dirty="0">
              <a:solidFill>
                <a:srgbClr val="00B050"/>
              </a:solidFill>
              <a:latin typeface="游ゴシック" panose="020B0400000000000000" pitchFamily="50" charset="-128"/>
              <a:ea typeface="游ゴシック" panose="020B0400000000000000" pitchFamily="50" charset="-128"/>
            </a:endParaRPr>
          </a:p>
          <a:p>
            <a:pPr algn="just">
              <a:lnSpc>
                <a:spcPct val="120000"/>
              </a:lnSpc>
            </a:pPr>
            <a:r>
              <a:rPr lang="ja-JP" altLang="ja-JP" sz="1000" dirty="0">
                <a:latin typeface="游ゴシック" panose="020B0400000000000000" pitchFamily="50" charset="-128"/>
                <a:ea typeface="游ゴシック" panose="020B0400000000000000" pitchFamily="50" charset="-128"/>
              </a:rPr>
              <a:t>※</a:t>
            </a:r>
            <a:r>
              <a:rPr lang="ja-JP" altLang="en-US" sz="1000" dirty="0">
                <a:latin typeface="游ゴシック" panose="020B0400000000000000" pitchFamily="50" charset="-128"/>
                <a:ea typeface="游ゴシック" panose="020B0400000000000000" pitchFamily="50" charset="-128"/>
              </a:rPr>
              <a:t>出産後に届出を行う</a:t>
            </a:r>
            <a:r>
              <a:rPr lang="ja-JP" altLang="ja-JP" sz="1000" dirty="0">
                <a:latin typeface="游ゴシック" panose="020B0400000000000000" pitchFamily="50" charset="-128"/>
                <a:ea typeface="游ゴシック" panose="020B0400000000000000" pitchFamily="50" charset="-128"/>
              </a:rPr>
              <a:t>場合、</a:t>
            </a:r>
            <a:r>
              <a:rPr lang="ja-JP" altLang="en-US" sz="1000" dirty="0">
                <a:latin typeface="游ゴシック" panose="020B0400000000000000" pitchFamily="50" charset="-128"/>
                <a:ea typeface="游ゴシック" panose="020B0400000000000000" pitchFamily="50" charset="-128"/>
              </a:rPr>
              <a:t>親子</a:t>
            </a:r>
            <a:r>
              <a:rPr lang="ja-JP" altLang="ja-JP" sz="1000" dirty="0">
                <a:latin typeface="游ゴシック" panose="020B0400000000000000" pitchFamily="50" charset="-128"/>
                <a:ea typeface="游ゴシック" panose="020B0400000000000000" pitchFamily="50" charset="-128"/>
              </a:rPr>
              <a:t>関係を明らかにする書類が必要です。</a:t>
            </a:r>
            <a:endParaRPr lang="en-US" altLang="ja-JP" sz="1000" dirty="0">
              <a:latin typeface="游ゴシック" panose="020B0400000000000000" pitchFamily="50" charset="-128"/>
              <a:ea typeface="游ゴシック" panose="020B0400000000000000" pitchFamily="50" charset="-128"/>
            </a:endParaRPr>
          </a:p>
        </p:txBody>
      </p:sp>
      <p:sp>
        <p:nvSpPr>
          <p:cNvPr id="47" name="テキスト ボックス 46">
            <a:extLst>
              <a:ext uri="{FF2B5EF4-FFF2-40B4-BE49-F238E27FC236}">
                <a16:creationId xmlns:a16="http://schemas.microsoft.com/office/drawing/2014/main" id="{325523ED-4F8E-574D-85DA-EE9CFEBA492C}"/>
              </a:ext>
            </a:extLst>
          </p:cNvPr>
          <p:cNvSpPr txBox="1"/>
          <p:nvPr/>
        </p:nvSpPr>
        <p:spPr>
          <a:xfrm>
            <a:off x="349535" y="2007637"/>
            <a:ext cx="6048329"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対象となる方・受付期間</a:t>
            </a:r>
          </a:p>
        </p:txBody>
      </p:sp>
      <p:sp>
        <p:nvSpPr>
          <p:cNvPr id="48" name="テキスト ボックス 47">
            <a:extLst>
              <a:ext uri="{FF2B5EF4-FFF2-40B4-BE49-F238E27FC236}">
                <a16:creationId xmlns:a16="http://schemas.microsoft.com/office/drawing/2014/main" id="{DB2A906A-F943-AE4A-BC30-6BAA8A85D11C}"/>
              </a:ext>
            </a:extLst>
          </p:cNvPr>
          <p:cNvSpPr txBox="1"/>
          <p:nvPr/>
        </p:nvSpPr>
        <p:spPr>
          <a:xfrm>
            <a:off x="400741" y="2301870"/>
            <a:ext cx="5940658" cy="598177"/>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令和５年</a:t>
            </a:r>
            <a:r>
              <a:rPr lang="en-US" altLang="ja-JP" sz="1050" b="1" dirty="0">
                <a:latin typeface="游ゴシック" panose="020B0400000000000000" pitchFamily="50" charset="-128"/>
                <a:ea typeface="游ゴシック" panose="020B0400000000000000" pitchFamily="50" charset="-128"/>
              </a:rPr>
              <a:t>11</a:t>
            </a:r>
            <a:r>
              <a:rPr lang="ja-JP" altLang="en-US" sz="1050" b="1" dirty="0">
                <a:latin typeface="游ゴシック" panose="020B0400000000000000" pitchFamily="50" charset="-128"/>
                <a:ea typeface="游ゴシック" panose="020B0400000000000000" pitchFamily="50" charset="-128"/>
              </a:rPr>
              <a:t>月１日以降に出産予定の国民健康保険被保険者の方が対象です。</a:t>
            </a:r>
            <a:endParaRPr lang="en-US" altLang="ja-JP" sz="1050" b="1" dirty="0">
              <a:latin typeface="游ゴシック" panose="020B0400000000000000" pitchFamily="50" charset="-128"/>
              <a:ea typeface="游ゴシック" panose="020B0400000000000000" pitchFamily="50" charset="-128"/>
            </a:endParaRPr>
          </a:p>
          <a:p>
            <a:pPr indent="85725">
              <a:lnSpc>
                <a:spcPct val="120000"/>
              </a:lnSpc>
            </a:pPr>
            <a:r>
              <a:rPr lang="ja-JP" altLang="en-US" sz="800" dirty="0">
                <a:latin typeface="游ゴシック" panose="020B0400000000000000" pitchFamily="50" charset="-128"/>
                <a:ea typeface="游ゴシック" panose="020B0400000000000000" pitchFamily="50" charset="-128"/>
              </a:rPr>
              <a:t>　</a:t>
            </a:r>
            <a:r>
              <a:rPr lang="ja-JP" altLang="en-US" sz="1000" dirty="0">
                <a:latin typeface="游ゴシック" panose="020B0400000000000000" pitchFamily="50" charset="-128"/>
                <a:ea typeface="游ゴシック" panose="020B0400000000000000" pitchFamily="50" charset="-128"/>
              </a:rPr>
              <a:t>妊娠</a:t>
            </a:r>
            <a:r>
              <a:rPr lang="en-US" altLang="ja-JP" sz="1000" dirty="0">
                <a:latin typeface="游ゴシック" panose="020B0400000000000000" pitchFamily="50" charset="-128"/>
                <a:ea typeface="游ゴシック" panose="020B0400000000000000" pitchFamily="50" charset="-128"/>
              </a:rPr>
              <a:t>85</a:t>
            </a:r>
            <a:r>
              <a:rPr lang="ja-JP" altLang="en-US" sz="1000" dirty="0">
                <a:latin typeface="游ゴシック" panose="020B0400000000000000" pitchFamily="50" charset="-128"/>
                <a:ea typeface="游ゴシック" panose="020B0400000000000000" pitchFamily="50" charset="-128"/>
              </a:rPr>
              <a:t>日（４ヶ月）以上の出産が対象です（死産、流産、早産及び人工妊娠中絶の場合も含みます）。</a:t>
            </a:r>
          </a:p>
          <a:p>
            <a:pPr marL="171450" indent="-171450">
              <a:lnSpc>
                <a:spcPct val="15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出産予定日の６ヶ月前から届出ができます。出産後の届出も可能です。</a:t>
            </a:r>
            <a:endParaRPr lang="ja-JP" altLang="en-US" sz="1000" dirty="0">
              <a:latin typeface="游ゴシック" panose="020B0400000000000000" pitchFamily="50" charset="-128"/>
              <a:ea typeface="游ゴシック" panose="020B0400000000000000" pitchFamily="50" charset="-128"/>
            </a:endParaRPr>
          </a:p>
        </p:txBody>
      </p:sp>
      <p:sp>
        <p:nvSpPr>
          <p:cNvPr id="50" name="テキスト ボックス 49">
            <a:extLst>
              <a:ext uri="{FF2B5EF4-FFF2-40B4-BE49-F238E27FC236}">
                <a16:creationId xmlns:a16="http://schemas.microsoft.com/office/drawing/2014/main" id="{21B19351-96AC-D149-B425-4D6830EBDD45}"/>
              </a:ext>
            </a:extLst>
          </p:cNvPr>
          <p:cNvSpPr txBox="1"/>
          <p:nvPr/>
        </p:nvSpPr>
        <p:spPr>
          <a:xfrm>
            <a:off x="404420" y="8717354"/>
            <a:ext cx="6049160"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提出先</a:t>
            </a:r>
          </a:p>
        </p:txBody>
      </p:sp>
      <p:sp>
        <p:nvSpPr>
          <p:cNvPr id="23" name="テキスト ボックス 22">
            <a:extLst>
              <a:ext uri="{FF2B5EF4-FFF2-40B4-BE49-F238E27FC236}">
                <a16:creationId xmlns:a16="http://schemas.microsoft.com/office/drawing/2014/main" id="{C0BF8A43-49E2-8241-9891-DCD38F85B8BF}"/>
              </a:ext>
            </a:extLst>
          </p:cNvPr>
          <p:cNvSpPr txBox="1"/>
          <p:nvPr/>
        </p:nvSpPr>
        <p:spPr>
          <a:xfrm>
            <a:off x="445447" y="7240639"/>
            <a:ext cx="6160417" cy="181396"/>
          </a:xfrm>
          <a:prstGeom prst="rect">
            <a:avLst/>
          </a:prstGeom>
          <a:noFill/>
        </p:spPr>
        <p:txBody>
          <a:bodyPr wrap="square" lIns="0" tIns="0" rIns="0" bIns="0" rtlCol="0">
            <a:spAutoFit/>
          </a:bodyPr>
          <a:lstStyle/>
          <a:p>
            <a:pPr>
              <a:lnSpc>
                <a:spcPct val="120000"/>
              </a:lnSpc>
            </a:pPr>
            <a:r>
              <a:rPr lang="ja-JP" altLang="en-US" sz="1050" b="1" dirty="0">
                <a:latin typeface="游ゴシック" panose="020B0400000000000000" pitchFamily="50" charset="-128"/>
                <a:ea typeface="游ゴシック" panose="020B0400000000000000" pitchFamily="50" charset="-128"/>
                <a:sym typeface="Wingdings" panose="05000000000000000000" pitchFamily="2" charset="2"/>
              </a:rPr>
              <a:t>保険料が減額された場合、 払いすぎになった保険料は還付されます。</a:t>
            </a:r>
            <a:endParaRPr lang="en-US" altLang="ja-JP" sz="1050" b="1" dirty="0">
              <a:latin typeface="游ゴシック" panose="020B0400000000000000" pitchFamily="50" charset="-128"/>
              <a:ea typeface="游ゴシック" panose="020B0400000000000000" pitchFamily="50" charset="-128"/>
            </a:endParaRPr>
          </a:p>
        </p:txBody>
      </p:sp>
      <p:grpSp>
        <p:nvGrpSpPr>
          <p:cNvPr id="10" name="グループ化 9"/>
          <p:cNvGrpSpPr/>
          <p:nvPr/>
        </p:nvGrpSpPr>
        <p:grpSpPr>
          <a:xfrm>
            <a:off x="583158" y="4270831"/>
            <a:ext cx="5046037" cy="605365"/>
            <a:chOff x="740381" y="4586905"/>
            <a:chExt cx="5046037" cy="605365"/>
          </a:xfrm>
        </p:grpSpPr>
        <p:sp>
          <p:nvSpPr>
            <p:cNvPr id="39" name="テキスト ボックス 38">
              <a:extLst>
                <a:ext uri="{FF2B5EF4-FFF2-40B4-BE49-F238E27FC236}">
                  <a16:creationId xmlns:a16="http://schemas.microsoft.com/office/drawing/2014/main" id="{CF0D7FFF-5738-6B46-9E35-5E575C8A49D2}"/>
                </a:ext>
              </a:extLst>
            </p:cNvPr>
            <p:cNvSpPr txBox="1"/>
            <p:nvPr/>
          </p:nvSpPr>
          <p:spPr>
            <a:xfrm>
              <a:off x="1252014"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3</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0" name="テキスト ボックス 39">
              <a:extLst>
                <a:ext uri="{FF2B5EF4-FFF2-40B4-BE49-F238E27FC236}">
                  <a16:creationId xmlns:a16="http://schemas.microsoft.com/office/drawing/2014/main" id="{FB8E1205-1DEB-B34D-92CB-A00D2D3A7584}"/>
                </a:ext>
              </a:extLst>
            </p:cNvPr>
            <p:cNvSpPr txBox="1"/>
            <p:nvPr/>
          </p:nvSpPr>
          <p:spPr>
            <a:xfrm>
              <a:off x="1899748"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2</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1" name="テキスト ボックス 40">
              <a:extLst>
                <a:ext uri="{FF2B5EF4-FFF2-40B4-BE49-F238E27FC236}">
                  <a16:creationId xmlns:a16="http://schemas.microsoft.com/office/drawing/2014/main" id="{F1FD2505-16C3-6C42-8AE5-CDA625D040E3}"/>
                </a:ext>
              </a:extLst>
            </p:cNvPr>
            <p:cNvSpPr txBox="1"/>
            <p:nvPr/>
          </p:nvSpPr>
          <p:spPr>
            <a:xfrm>
              <a:off x="2547482"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月前</a:t>
              </a:r>
              <a:endParaRPr lang="en-US" altLang="ja-JP" sz="800" dirty="0">
                <a:latin typeface="Yu Gothic Medium" panose="020B0400000000000000" pitchFamily="34" charset="-128"/>
                <a:ea typeface="Yu Gothic Medium" panose="020B0400000000000000" pitchFamily="34" charset="-128"/>
              </a:endParaRPr>
            </a:p>
          </p:txBody>
        </p:sp>
        <p:sp>
          <p:nvSpPr>
            <p:cNvPr id="43" name="テキスト ボックス 42">
              <a:extLst>
                <a:ext uri="{FF2B5EF4-FFF2-40B4-BE49-F238E27FC236}">
                  <a16:creationId xmlns:a16="http://schemas.microsoft.com/office/drawing/2014/main" id="{55628948-CF6F-464B-AC2E-6801F72A28CA}"/>
                </a:ext>
              </a:extLst>
            </p:cNvPr>
            <p:cNvSpPr txBox="1"/>
            <p:nvPr/>
          </p:nvSpPr>
          <p:spPr>
            <a:xfrm>
              <a:off x="3842950"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sp>
          <p:nvSpPr>
            <p:cNvPr id="45" name="テキスト ボックス 44">
              <a:extLst>
                <a:ext uri="{FF2B5EF4-FFF2-40B4-BE49-F238E27FC236}">
                  <a16:creationId xmlns:a16="http://schemas.microsoft.com/office/drawing/2014/main" id="{A2F0FA20-D098-8540-879B-BEBA3BEE207B}"/>
                </a:ext>
              </a:extLst>
            </p:cNvPr>
            <p:cNvSpPr txBox="1"/>
            <p:nvPr/>
          </p:nvSpPr>
          <p:spPr>
            <a:xfrm>
              <a:off x="4490684"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2</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sp>
          <p:nvSpPr>
            <p:cNvPr id="49" name="テキスト ボックス 48">
              <a:extLst>
                <a:ext uri="{FF2B5EF4-FFF2-40B4-BE49-F238E27FC236}">
                  <a16:creationId xmlns:a16="http://schemas.microsoft.com/office/drawing/2014/main" id="{03E76878-7CBF-E741-8277-0FDB2CB74248}"/>
                </a:ext>
              </a:extLst>
            </p:cNvPr>
            <p:cNvSpPr txBox="1"/>
            <p:nvPr/>
          </p:nvSpPr>
          <p:spPr>
            <a:xfrm>
              <a:off x="5138418"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3</a:t>
              </a:r>
              <a:r>
                <a:rPr lang="ja-JP" altLang="en-US" sz="800" dirty="0">
                  <a:latin typeface="游ゴシック" panose="020B0400000000000000" pitchFamily="50" charset="-128"/>
                  <a:ea typeface="游ゴシック" panose="020B0400000000000000" pitchFamily="50" charset="-128"/>
                </a:rPr>
                <a:t>ヶ</a:t>
              </a:r>
              <a:r>
                <a:rPr lang="ja-JP" altLang="en-US" sz="800" dirty="0">
                  <a:latin typeface="Yu Gothic Medium" panose="020B0400000000000000" pitchFamily="34" charset="-128"/>
                  <a:ea typeface="Yu Gothic Medium" panose="020B0400000000000000" pitchFamily="34" charset="-128"/>
                </a:rPr>
                <a:t>月後</a:t>
              </a:r>
              <a:endParaRPr lang="en-US" altLang="ja-JP" sz="800" dirty="0">
                <a:latin typeface="Yu Gothic Medium" panose="020B0400000000000000" pitchFamily="34" charset="-128"/>
                <a:ea typeface="Yu Gothic Medium" panose="020B0400000000000000" pitchFamily="34" charset="-128"/>
              </a:endParaRPr>
            </a:p>
          </p:txBody>
        </p:sp>
        <p:grpSp>
          <p:nvGrpSpPr>
            <p:cNvPr id="13" name="グループ化 12"/>
            <p:cNvGrpSpPr/>
            <p:nvPr/>
          </p:nvGrpSpPr>
          <p:grpSpPr>
            <a:xfrm>
              <a:off x="740381" y="4721890"/>
              <a:ext cx="5046037" cy="198000"/>
              <a:chOff x="823109" y="4721472"/>
              <a:chExt cx="5046037" cy="198000"/>
            </a:xfrm>
          </p:grpSpPr>
          <p:sp>
            <p:nvSpPr>
              <p:cNvPr id="25" name="テキスト ボックス 24">
                <a:extLst>
                  <a:ext uri="{FF2B5EF4-FFF2-40B4-BE49-F238E27FC236}">
                    <a16:creationId xmlns:a16="http://schemas.microsoft.com/office/drawing/2014/main" id="{591707ED-7667-6B4D-94A7-7C724D205669}"/>
                  </a:ext>
                </a:extLst>
              </p:cNvPr>
              <p:cNvSpPr txBox="1"/>
              <p:nvPr/>
            </p:nvSpPr>
            <p:spPr>
              <a:xfrm>
                <a:off x="823109" y="4751223"/>
                <a:ext cx="504056" cy="138499"/>
              </a:xfrm>
              <a:prstGeom prst="rect">
                <a:avLst/>
              </a:prstGeom>
              <a:noFill/>
            </p:spPr>
            <p:txBody>
              <a:bodyPr vert="horz" wrap="square" lIns="0" tIns="0" rIns="0" bIns="0" rtlCol="0" anchor="ctr" anchorCtr="0">
                <a:spAutoFit/>
              </a:bodyPr>
              <a:lstStyle/>
              <a:p>
                <a:r>
                  <a:rPr lang="ja-JP" altLang="en-US" sz="900" dirty="0">
                    <a:latin typeface="Yu Gothic Medium" panose="020B0400000000000000" pitchFamily="34" charset="-128"/>
                    <a:ea typeface="Yu Gothic Medium" panose="020B0400000000000000" pitchFamily="34" charset="-128"/>
                  </a:rPr>
                  <a:t>単胎の方</a:t>
                </a:r>
                <a:endParaRPr lang="en-US" altLang="ja-JP" sz="900" dirty="0">
                  <a:latin typeface="Yu Gothic Medium" panose="020B0400000000000000" pitchFamily="34" charset="-128"/>
                  <a:ea typeface="Yu Gothic Medium" panose="020B0400000000000000" pitchFamily="34" charset="-128"/>
                </a:endParaRPr>
              </a:p>
            </p:txBody>
          </p:sp>
          <p:sp>
            <p:nvSpPr>
              <p:cNvPr id="5" name="正方形/長方形 4">
                <a:extLst>
                  <a:ext uri="{FF2B5EF4-FFF2-40B4-BE49-F238E27FC236}">
                    <a16:creationId xmlns:a16="http://schemas.microsoft.com/office/drawing/2014/main" id="{3BC6393E-D9E1-C941-BAE6-636AB22FEFDB}"/>
                  </a:ext>
                </a:extLst>
              </p:cNvPr>
              <p:cNvSpPr/>
              <p:nvPr/>
            </p:nvSpPr>
            <p:spPr>
              <a:xfrm>
                <a:off x="1334742"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CD88986D-42EF-7043-8EB9-6D1BE855DC79}"/>
                  </a:ext>
                </a:extLst>
              </p:cNvPr>
              <p:cNvSpPr/>
              <p:nvPr/>
            </p:nvSpPr>
            <p:spPr>
              <a:xfrm>
                <a:off x="1982476"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DB4257F8-7FED-4E41-8282-3375AFA89A55}"/>
                  </a:ext>
                </a:extLst>
              </p:cNvPr>
              <p:cNvSpPr/>
              <p:nvPr/>
            </p:nvSpPr>
            <p:spPr>
              <a:xfrm>
                <a:off x="2630210"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DA867E09-7A0C-E44C-BBB1-9FD411D1E3DD}"/>
                  </a:ext>
                </a:extLst>
              </p:cNvPr>
              <p:cNvSpPr/>
              <p:nvPr/>
            </p:nvSpPr>
            <p:spPr>
              <a:xfrm>
                <a:off x="3277944" y="4721472"/>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8D56705-11A7-2E47-A9E1-D16A8088A56B}"/>
                  </a:ext>
                </a:extLst>
              </p:cNvPr>
              <p:cNvSpPr/>
              <p:nvPr/>
            </p:nvSpPr>
            <p:spPr>
              <a:xfrm>
                <a:off x="3925678"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28D760AF-F982-D149-8C3D-BF25BF44CD71}"/>
                  </a:ext>
                </a:extLst>
              </p:cNvPr>
              <p:cNvSpPr/>
              <p:nvPr/>
            </p:nvSpPr>
            <p:spPr>
              <a:xfrm>
                <a:off x="4573412" y="472147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3C4DA63D-BB2C-9E47-9AA2-0278471D0904}"/>
                  </a:ext>
                </a:extLst>
              </p:cNvPr>
              <p:cNvSpPr/>
              <p:nvPr/>
            </p:nvSpPr>
            <p:spPr>
              <a:xfrm>
                <a:off x="5221146"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F9DA733B-F595-2D4F-AF3E-4DDE51B8201C}"/>
                  </a:ext>
                </a:extLst>
              </p:cNvPr>
              <p:cNvSpPr txBox="1"/>
              <p:nvPr/>
            </p:nvSpPr>
            <p:spPr>
              <a:xfrm>
                <a:off x="3277146" y="4762887"/>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7" name="正方形/長方形 6">
                <a:extLst>
                  <a:ext uri="{FF2B5EF4-FFF2-40B4-BE49-F238E27FC236}">
                    <a16:creationId xmlns:a16="http://schemas.microsoft.com/office/drawing/2014/main" id="{E7294813-7ABD-3A45-B6ED-374FAEF33624}"/>
                  </a:ext>
                </a:extLst>
              </p:cNvPr>
              <p:cNvSpPr/>
              <p:nvPr/>
            </p:nvSpPr>
            <p:spPr>
              <a:xfrm>
                <a:off x="2630210" y="4721472"/>
                <a:ext cx="2591734" cy="198000"/>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740381" y="4994270"/>
              <a:ext cx="5046037" cy="198000"/>
              <a:chOff x="823109" y="4993852"/>
              <a:chExt cx="5046037" cy="198000"/>
            </a:xfrm>
          </p:grpSpPr>
          <p:sp>
            <p:nvSpPr>
              <p:cNvPr id="69" name="テキスト ボックス 68">
                <a:extLst>
                  <a:ext uri="{FF2B5EF4-FFF2-40B4-BE49-F238E27FC236}">
                    <a16:creationId xmlns:a16="http://schemas.microsoft.com/office/drawing/2014/main" id="{41A3AA89-F121-B04E-8C1F-ED472C460BBB}"/>
                  </a:ext>
                </a:extLst>
              </p:cNvPr>
              <p:cNvSpPr txBox="1"/>
              <p:nvPr/>
            </p:nvSpPr>
            <p:spPr>
              <a:xfrm>
                <a:off x="823109" y="5019756"/>
                <a:ext cx="504056" cy="146194"/>
              </a:xfrm>
              <a:prstGeom prst="rect">
                <a:avLst/>
              </a:prstGeom>
              <a:noFill/>
            </p:spPr>
            <p:txBody>
              <a:bodyPr vert="horz" wrap="square" lIns="0" tIns="0" rIns="0" bIns="0" rtlCol="0" anchor="ctr" anchorCtr="0">
                <a:spAutoFit/>
              </a:bodyPr>
              <a:lstStyle/>
              <a:p>
                <a:r>
                  <a:rPr lang="ja-JP" altLang="en-US" sz="950" dirty="0">
                    <a:latin typeface="Yu Gothic Medium" panose="020B0400000000000000" pitchFamily="34" charset="-128"/>
                    <a:ea typeface="Yu Gothic Medium" panose="020B0400000000000000" pitchFamily="34" charset="-128"/>
                  </a:rPr>
                  <a:t>多胎</a:t>
                </a:r>
                <a:r>
                  <a:rPr lang="ja-JP" altLang="en-US" sz="800" dirty="0">
                    <a:latin typeface="Yu Gothic Medium" panose="020B0400000000000000" pitchFamily="34" charset="-128"/>
                    <a:ea typeface="Yu Gothic Medium" panose="020B0400000000000000" pitchFamily="34" charset="-128"/>
                  </a:rPr>
                  <a:t>の方</a:t>
                </a:r>
                <a:endParaRPr lang="en-US" altLang="ja-JP" sz="800" dirty="0">
                  <a:latin typeface="Yu Gothic Medium" panose="020B0400000000000000" pitchFamily="34" charset="-128"/>
                  <a:ea typeface="Yu Gothic Medium" panose="020B0400000000000000" pitchFamily="34" charset="-128"/>
                </a:endParaRPr>
              </a:p>
            </p:txBody>
          </p:sp>
          <p:sp>
            <p:nvSpPr>
              <p:cNvPr id="70" name="正方形/長方形 69">
                <a:extLst>
                  <a:ext uri="{FF2B5EF4-FFF2-40B4-BE49-F238E27FC236}">
                    <a16:creationId xmlns:a16="http://schemas.microsoft.com/office/drawing/2014/main" id="{6F2CA19E-1080-8044-925E-977F89A2EEB0}"/>
                  </a:ext>
                </a:extLst>
              </p:cNvPr>
              <p:cNvSpPr/>
              <p:nvPr/>
            </p:nvSpPr>
            <p:spPr>
              <a:xfrm>
                <a:off x="1334742"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4AD0129A-7961-2B48-AC82-660846A9E060}"/>
                  </a:ext>
                </a:extLst>
              </p:cNvPr>
              <p:cNvSpPr/>
              <p:nvPr/>
            </p:nvSpPr>
            <p:spPr>
              <a:xfrm>
                <a:off x="1982476"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268F5140-52C0-3646-9F0C-26365BD35824}"/>
                  </a:ext>
                </a:extLst>
              </p:cNvPr>
              <p:cNvSpPr/>
              <p:nvPr/>
            </p:nvSpPr>
            <p:spPr>
              <a:xfrm>
                <a:off x="2630210"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1BB9A10D-A8D1-9B4A-A8B6-D54624C1018B}"/>
                  </a:ext>
                </a:extLst>
              </p:cNvPr>
              <p:cNvSpPr/>
              <p:nvPr/>
            </p:nvSpPr>
            <p:spPr>
              <a:xfrm>
                <a:off x="3277944" y="4993852"/>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AC50EE6F-6F36-274D-902A-48865F7A6D2E}"/>
                  </a:ext>
                </a:extLst>
              </p:cNvPr>
              <p:cNvSpPr/>
              <p:nvPr/>
            </p:nvSpPr>
            <p:spPr>
              <a:xfrm>
                <a:off x="3925678"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EA720FA9-0594-1248-BAF6-D00C3C04BD7D}"/>
                  </a:ext>
                </a:extLst>
              </p:cNvPr>
              <p:cNvSpPr/>
              <p:nvPr/>
            </p:nvSpPr>
            <p:spPr>
              <a:xfrm>
                <a:off x="4573412" y="4993852"/>
                <a:ext cx="648000"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3258102E-63D9-BF46-AF7F-F4BFF769AC84}"/>
                  </a:ext>
                </a:extLst>
              </p:cNvPr>
              <p:cNvSpPr/>
              <p:nvPr/>
            </p:nvSpPr>
            <p:spPr>
              <a:xfrm>
                <a:off x="5221146" y="499385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a:extLst>
                  <a:ext uri="{FF2B5EF4-FFF2-40B4-BE49-F238E27FC236}">
                    <a16:creationId xmlns:a16="http://schemas.microsoft.com/office/drawing/2014/main" id="{DCB7CB61-CB93-C04B-AA8D-452D71A7E55B}"/>
                  </a:ext>
                </a:extLst>
              </p:cNvPr>
              <p:cNvSpPr txBox="1"/>
              <p:nvPr/>
            </p:nvSpPr>
            <p:spPr>
              <a:xfrm>
                <a:off x="3285521" y="5032179"/>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84" name="正方形/長方形 83">
                <a:extLst>
                  <a:ext uri="{FF2B5EF4-FFF2-40B4-BE49-F238E27FC236}">
                    <a16:creationId xmlns:a16="http://schemas.microsoft.com/office/drawing/2014/main" id="{2D4C8501-7F46-7145-BDD8-17410C3388D2}"/>
                  </a:ext>
                </a:extLst>
              </p:cNvPr>
              <p:cNvSpPr/>
              <p:nvPr/>
            </p:nvSpPr>
            <p:spPr>
              <a:xfrm>
                <a:off x="1334742" y="4993852"/>
                <a:ext cx="3887202" cy="198000"/>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6" name="テキスト ボックス 55">
            <a:extLst>
              <a:ext uri="{FF2B5EF4-FFF2-40B4-BE49-F238E27FC236}">
                <a16:creationId xmlns:a16="http://schemas.microsoft.com/office/drawing/2014/main" id="{3EACDDA5-5795-104C-845A-7F720541F50F}"/>
              </a:ext>
            </a:extLst>
          </p:cNvPr>
          <p:cNvSpPr txBox="1"/>
          <p:nvPr/>
        </p:nvSpPr>
        <p:spPr>
          <a:xfrm>
            <a:off x="395363" y="7611697"/>
            <a:ext cx="6048672" cy="299052"/>
          </a:xfrm>
          <a:prstGeom prst="rect">
            <a:avLst/>
          </a:prstGeom>
          <a:solidFill>
            <a:srgbClr val="F0838F"/>
          </a:solidFill>
        </p:spPr>
        <p:txBody>
          <a:bodyPr wrap="square" lIns="108000" tIns="46800" rIns="0" bIns="36000" rtlCol="0" anchor="ctr" anchorCtr="0">
            <a:spAutoFit/>
          </a:bodyPr>
          <a:lstStyle/>
          <a:p>
            <a:r>
              <a:rPr lang="ja-JP" altLang="en-US" sz="1400" b="1" dirty="0">
                <a:solidFill>
                  <a:schemeClr val="bg1"/>
                </a:solidFill>
                <a:latin typeface="Yu Gothic" panose="020B0400000000000000" pitchFamily="34" charset="-128"/>
                <a:ea typeface="Yu Gothic" panose="020B0400000000000000" pitchFamily="34" charset="-128"/>
              </a:rPr>
              <a:t>届出に必要な書類</a:t>
            </a:r>
          </a:p>
        </p:txBody>
      </p:sp>
      <p:sp>
        <p:nvSpPr>
          <p:cNvPr id="16" name="テキスト ボックス 15">
            <a:extLst>
              <a:ext uri="{FF2B5EF4-FFF2-40B4-BE49-F238E27FC236}">
                <a16:creationId xmlns:a16="http://schemas.microsoft.com/office/drawing/2014/main" id="{90270526-9A9A-3CFA-4D5E-0576F70A91FB}"/>
              </a:ext>
            </a:extLst>
          </p:cNvPr>
          <p:cNvSpPr txBox="1"/>
          <p:nvPr/>
        </p:nvSpPr>
        <p:spPr>
          <a:xfrm>
            <a:off x="501318" y="4976844"/>
            <a:ext cx="6048673" cy="543931"/>
          </a:xfrm>
          <a:prstGeom prst="rect">
            <a:avLst/>
          </a:prstGeom>
          <a:noFill/>
        </p:spPr>
        <p:txBody>
          <a:bodyPr wrap="square" lIns="0" tIns="0" rIns="0" bIns="0" rtlCol="0">
            <a:spAutoFit/>
          </a:bodyPr>
          <a:lstStyle/>
          <a:p>
            <a:pPr>
              <a:lnSpc>
                <a:spcPct val="120000"/>
              </a:lnSpc>
            </a:pPr>
            <a:r>
              <a:rPr lang="en-US" altLang="ja-JP" sz="1000" spc="-50" dirty="0">
                <a:latin typeface="游ゴシック" panose="020B0400000000000000" pitchFamily="50" charset="-128"/>
                <a:ea typeface="游ゴシック" panose="020B0400000000000000" pitchFamily="50" charset="-128"/>
              </a:rPr>
              <a:t>※</a:t>
            </a:r>
            <a:r>
              <a:rPr lang="ja-JP" altLang="en-US" sz="1000" spc="-50" dirty="0">
                <a:latin typeface="游ゴシック" panose="020B0400000000000000" pitchFamily="50" charset="-128"/>
                <a:ea typeface="游ゴシック" panose="020B0400000000000000" pitchFamily="50" charset="-128"/>
              </a:rPr>
              <a:t>産前産後期間相当分の所得割保険料と均等割保険料が年額から減額されます。産前産後期間の保険料が０に</a:t>
            </a:r>
            <a:endParaRPr lang="en-US" altLang="ja-JP" sz="1000" spc="-50" dirty="0">
              <a:latin typeface="游ゴシック" panose="020B0400000000000000" pitchFamily="50" charset="-128"/>
              <a:ea typeface="游ゴシック" panose="020B0400000000000000" pitchFamily="50" charset="-128"/>
            </a:endParaRPr>
          </a:p>
          <a:p>
            <a:pPr>
              <a:lnSpc>
                <a:spcPct val="120000"/>
              </a:lnSpc>
            </a:pPr>
            <a:r>
              <a:rPr lang="ja-JP" altLang="en-US" sz="1000" spc="-50" dirty="0">
                <a:latin typeface="游ゴシック" panose="020B0400000000000000" pitchFamily="50" charset="-128"/>
                <a:ea typeface="游ゴシック" panose="020B0400000000000000" pitchFamily="50" charset="-128"/>
              </a:rPr>
              <a:t>　なるとは限りません。</a:t>
            </a:r>
            <a:endParaRPr lang="en-US" altLang="ja-JP" sz="1000" spc="-50" dirty="0">
              <a:latin typeface="游ゴシック" panose="020B0400000000000000" pitchFamily="50" charset="-128"/>
              <a:ea typeface="游ゴシック" panose="020B0400000000000000" pitchFamily="50" charset="-128"/>
            </a:endParaRPr>
          </a:p>
          <a:p>
            <a:pPr>
              <a:lnSpc>
                <a:spcPct val="120000"/>
              </a:lnSpc>
            </a:pPr>
            <a:r>
              <a:rPr lang="en-US" altLang="ja-JP" sz="1000" spc="-50" dirty="0">
                <a:latin typeface="游ゴシック" panose="020B0400000000000000" pitchFamily="50" charset="-128"/>
                <a:ea typeface="游ゴシック" panose="020B0400000000000000" pitchFamily="50" charset="-128"/>
              </a:rPr>
              <a:t>※</a:t>
            </a:r>
            <a:r>
              <a:rPr lang="ja-JP" altLang="en-US" sz="1000" spc="-50" dirty="0">
                <a:latin typeface="游ゴシック" panose="020B0400000000000000" pitchFamily="50" charset="-128"/>
                <a:ea typeface="游ゴシック" panose="020B0400000000000000" pitchFamily="50" charset="-128"/>
              </a:rPr>
              <a:t>多胎妊娠の場合は出産予定月（又は出産月）の３ヶ月前から６ヶ月相当分が減額されます。</a:t>
            </a:r>
            <a:endParaRPr lang="en-US" altLang="ja-JP" sz="1000" spc="-50" dirty="0">
              <a:latin typeface="游ゴシック" panose="020B0400000000000000" pitchFamily="50" charset="-128"/>
              <a:ea typeface="游ゴシック" panose="020B0400000000000000" pitchFamily="50" charset="-128"/>
            </a:endParaRPr>
          </a:p>
        </p:txBody>
      </p:sp>
      <p:sp>
        <p:nvSpPr>
          <p:cNvPr id="18" name="テキスト ボックス 17">
            <a:extLst>
              <a:ext uri="{FF2B5EF4-FFF2-40B4-BE49-F238E27FC236}">
                <a16:creationId xmlns:a16="http://schemas.microsoft.com/office/drawing/2014/main" id="{2780017C-E9B2-0488-7F2E-3053DAF7A58F}"/>
              </a:ext>
            </a:extLst>
          </p:cNvPr>
          <p:cNvSpPr txBox="1"/>
          <p:nvPr/>
        </p:nvSpPr>
        <p:spPr>
          <a:xfrm>
            <a:off x="445447" y="5718246"/>
            <a:ext cx="6048672" cy="431015"/>
          </a:xfrm>
          <a:prstGeom prst="rect">
            <a:avLst/>
          </a:prstGeom>
          <a:noFill/>
        </p:spPr>
        <p:txBody>
          <a:bodyPr wrap="square" lIns="0" tIns="0" rIns="0" bIns="0" rtlCol="0">
            <a:spAutoFit/>
          </a:bodyPr>
          <a:lstStyle/>
          <a:p>
            <a:pPr marL="171450" indent="-171450">
              <a:lnSpc>
                <a:spcPct val="120000"/>
              </a:lnSpc>
              <a:buFont typeface="Wingdings" panose="05000000000000000000" pitchFamily="2" charset="2"/>
              <a:buChar char="l"/>
            </a:pPr>
            <a:r>
              <a:rPr lang="ja-JP" altLang="en-US" sz="1050" b="1" dirty="0">
                <a:latin typeface="游ゴシック" panose="020B0400000000000000" pitchFamily="50" charset="-128"/>
                <a:ea typeface="游ゴシック" panose="020B0400000000000000" pitchFamily="50" charset="-128"/>
              </a:rPr>
              <a:t>令和５年度においては、</a:t>
            </a:r>
            <a:r>
              <a:rPr lang="ja-JP" altLang="en-US" sz="1200" b="1" dirty="0">
                <a:solidFill>
                  <a:srgbClr val="E74356"/>
                </a:solidFill>
                <a:latin typeface="游ゴシック" panose="020B0400000000000000" pitchFamily="50" charset="-128"/>
                <a:ea typeface="游ゴシック" panose="020B0400000000000000" pitchFamily="50" charset="-128"/>
              </a:rPr>
              <a:t>産前産後期間のうち令和６年１月以降の期間の分だけ、保険料が減額されます。</a:t>
            </a:r>
            <a:endParaRPr lang="en-US" altLang="ja-JP" sz="1600" dirty="0">
              <a:solidFill>
                <a:srgbClr val="E74356"/>
              </a:solidFill>
              <a:latin typeface="游ゴシック" panose="020B0400000000000000" pitchFamily="50" charset="-128"/>
              <a:ea typeface="游ゴシック" panose="020B0400000000000000" pitchFamily="50" charset="-128"/>
            </a:endParaRPr>
          </a:p>
        </p:txBody>
      </p:sp>
      <p:grpSp>
        <p:nvGrpSpPr>
          <p:cNvPr id="19" name="グループ化 18">
            <a:extLst>
              <a:ext uri="{FF2B5EF4-FFF2-40B4-BE49-F238E27FC236}">
                <a16:creationId xmlns:a16="http://schemas.microsoft.com/office/drawing/2014/main" id="{EBC5636F-9EFD-8AE3-29B5-644FFA1D7843}"/>
              </a:ext>
            </a:extLst>
          </p:cNvPr>
          <p:cNvGrpSpPr/>
          <p:nvPr/>
        </p:nvGrpSpPr>
        <p:grpSpPr>
          <a:xfrm>
            <a:off x="1087214" y="6230526"/>
            <a:ext cx="4534404" cy="332985"/>
            <a:chOff x="1252014" y="4586905"/>
            <a:chExt cx="4534404" cy="332985"/>
          </a:xfrm>
        </p:grpSpPr>
        <p:sp>
          <p:nvSpPr>
            <p:cNvPr id="20" name="テキスト ボックス 19">
              <a:extLst>
                <a:ext uri="{FF2B5EF4-FFF2-40B4-BE49-F238E27FC236}">
                  <a16:creationId xmlns:a16="http://schemas.microsoft.com/office/drawing/2014/main" id="{2E385CB2-240C-2457-4CF7-25ECA01596F1}"/>
                </a:ext>
              </a:extLst>
            </p:cNvPr>
            <p:cNvSpPr txBox="1"/>
            <p:nvPr/>
          </p:nvSpPr>
          <p:spPr>
            <a:xfrm>
              <a:off x="1252014"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令和５年８月</a:t>
              </a:r>
              <a:endParaRPr lang="en-US" altLang="ja-JP" sz="800" dirty="0">
                <a:latin typeface="Yu Gothic Medium" panose="020B0400000000000000" pitchFamily="34" charset="-128"/>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D019B56C-9719-E4B4-26FF-5016B85A0B40}"/>
                </a:ext>
              </a:extLst>
            </p:cNvPr>
            <p:cNvSpPr txBox="1"/>
            <p:nvPr/>
          </p:nvSpPr>
          <p:spPr>
            <a:xfrm>
              <a:off x="1899748"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９月</a:t>
              </a:r>
              <a:endParaRPr lang="en-US" altLang="ja-JP" sz="800" dirty="0">
                <a:latin typeface="Yu Gothic Medium" panose="020B0400000000000000" pitchFamily="34" charset="-128"/>
                <a:ea typeface="Yu Gothic Medium" panose="020B0400000000000000" pitchFamily="34" charset="-128"/>
              </a:endParaRPr>
            </a:p>
          </p:txBody>
        </p:sp>
        <p:sp>
          <p:nvSpPr>
            <p:cNvPr id="22" name="テキスト ボックス 21">
              <a:extLst>
                <a:ext uri="{FF2B5EF4-FFF2-40B4-BE49-F238E27FC236}">
                  <a16:creationId xmlns:a16="http://schemas.microsoft.com/office/drawing/2014/main" id="{9CD91DDF-DF31-7BDF-452E-4169A99CB21C}"/>
                </a:ext>
              </a:extLst>
            </p:cNvPr>
            <p:cNvSpPr txBox="1"/>
            <p:nvPr/>
          </p:nvSpPr>
          <p:spPr>
            <a:xfrm>
              <a:off x="2547482"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10</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26" name="テキスト ボックス 25">
              <a:extLst>
                <a:ext uri="{FF2B5EF4-FFF2-40B4-BE49-F238E27FC236}">
                  <a16:creationId xmlns:a16="http://schemas.microsoft.com/office/drawing/2014/main" id="{8B447FD8-147A-AE25-3368-A1F0EF98F3D5}"/>
                </a:ext>
              </a:extLst>
            </p:cNvPr>
            <p:cNvSpPr txBox="1"/>
            <p:nvPr/>
          </p:nvSpPr>
          <p:spPr>
            <a:xfrm>
              <a:off x="3842950" y="4586905"/>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12</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27" name="テキスト ボックス 26">
              <a:extLst>
                <a:ext uri="{FF2B5EF4-FFF2-40B4-BE49-F238E27FC236}">
                  <a16:creationId xmlns:a16="http://schemas.microsoft.com/office/drawing/2014/main" id="{426710B1-E4D6-452C-E9E1-A4F325D04F8E}"/>
                </a:ext>
              </a:extLst>
            </p:cNvPr>
            <p:cNvSpPr txBox="1"/>
            <p:nvPr/>
          </p:nvSpPr>
          <p:spPr>
            <a:xfrm>
              <a:off x="4490684"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令和６年１月</a:t>
              </a:r>
              <a:endParaRPr lang="en-US" altLang="ja-JP" sz="800" dirty="0">
                <a:latin typeface="Yu Gothic Medium" panose="020B0400000000000000" pitchFamily="34" charset="-128"/>
                <a:ea typeface="Yu Gothic Medium" panose="020B0400000000000000" pitchFamily="34" charset="-128"/>
              </a:endParaRPr>
            </a:p>
          </p:txBody>
        </p:sp>
        <p:sp>
          <p:nvSpPr>
            <p:cNvPr id="28" name="テキスト ボックス 27">
              <a:extLst>
                <a:ext uri="{FF2B5EF4-FFF2-40B4-BE49-F238E27FC236}">
                  <a16:creationId xmlns:a16="http://schemas.microsoft.com/office/drawing/2014/main" id="{35029579-CC23-DE46-0B2C-DE9E2D0C03F6}"/>
                </a:ext>
              </a:extLst>
            </p:cNvPr>
            <p:cNvSpPr txBox="1"/>
            <p:nvPr/>
          </p:nvSpPr>
          <p:spPr>
            <a:xfrm>
              <a:off x="5138418" y="458690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２月</a:t>
              </a:r>
              <a:endParaRPr lang="en-US" altLang="ja-JP" sz="800" dirty="0">
                <a:latin typeface="Yu Gothic Medium" panose="020B0400000000000000" pitchFamily="34" charset="-128"/>
                <a:ea typeface="Yu Gothic Medium" panose="020B0400000000000000" pitchFamily="34" charset="-128"/>
              </a:endParaRPr>
            </a:p>
          </p:txBody>
        </p:sp>
        <p:grpSp>
          <p:nvGrpSpPr>
            <p:cNvPr id="35" name="グループ化 34">
              <a:extLst>
                <a:ext uri="{FF2B5EF4-FFF2-40B4-BE49-F238E27FC236}">
                  <a16:creationId xmlns:a16="http://schemas.microsoft.com/office/drawing/2014/main" id="{4568FB27-4923-0C95-7061-57C0B48841F7}"/>
                </a:ext>
              </a:extLst>
            </p:cNvPr>
            <p:cNvGrpSpPr/>
            <p:nvPr/>
          </p:nvGrpSpPr>
          <p:grpSpPr>
            <a:xfrm>
              <a:off x="1252014" y="4719530"/>
              <a:ext cx="4519183" cy="200360"/>
              <a:chOff x="1334742" y="4719112"/>
              <a:chExt cx="4519183" cy="200360"/>
            </a:xfrm>
          </p:grpSpPr>
          <p:sp>
            <p:nvSpPr>
              <p:cNvPr id="65" name="正方形/長方形 64">
                <a:extLst>
                  <a:ext uri="{FF2B5EF4-FFF2-40B4-BE49-F238E27FC236}">
                    <a16:creationId xmlns:a16="http://schemas.microsoft.com/office/drawing/2014/main" id="{ADEBAEDB-AE5C-38E6-AEFA-79FB82744320}"/>
                  </a:ext>
                </a:extLst>
              </p:cNvPr>
              <p:cNvSpPr/>
              <p:nvPr/>
            </p:nvSpPr>
            <p:spPr>
              <a:xfrm>
                <a:off x="1334742" y="472147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D98A6506-449B-583C-0BB1-CD67E64ABDBD}"/>
                  </a:ext>
                </a:extLst>
              </p:cNvPr>
              <p:cNvSpPr/>
              <p:nvPr/>
            </p:nvSpPr>
            <p:spPr>
              <a:xfrm>
                <a:off x="5205925" y="4719112"/>
                <a:ext cx="648000"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A930DDF0-4ABD-42EF-399E-E307EBE1DA31}"/>
                  </a:ext>
                </a:extLst>
              </p:cNvPr>
              <p:cNvSpPr/>
              <p:nvPr/>
            </p:nvSpPr>
            <p:spPr>
              <a:xfrm>
                <a:off x="2581518" y="4721461"/>
                <a:ext cx="692494" cy="198000"/>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正方形/長方形 67">
                <a:extLst>
                  <a:ext uri="{FF2B5EF4-FFF2-40B4-BE49-F238E27FC236}">
                    <a16:creationId xmlns:a16="http://schemas.microsoft.com/office/drawing/2014/main" id="{62F515E3-BD14-C83F-0682-65DE837D2797}"/>
                  </a:ext>
                </a:extLst>
              </p:cNvPr>
              <p:cNvSpPr/>
              <p:nvPr/>
            </p:nvSpPr>
            <p:spPr>
              <a:xfrm>
                <a:off x="3273619" y="4721461"/>
                <a:ext cx="648000" cy="198000"/>
              </a:xfrm>
              <a:prstGeom prst="rect">
                <a:avLst/>
              </a:prstGeom>
              <a:solidFill>
                <a:srgbClr val="FDF707"/>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正方形/長方形 76">
                <a:extLst>
                  <a:ext uri="{FF2B5EF4-FFF2-40B4-BE49-F238E27FC236}">
                    <a16:creationId xmlns:a16="http://schemas.microsoft.com/office/drawing/2014/main" id="{FC405CCF-CC52-BA64-6A9B-9DE22F09EE6E}"/>
                  </a:ext>
                </a:extLst>
              </p:cNvPr>
              <p:cNvSpPr/>
              <p:nvPr/>
            </p:nvSpPr>
            <p:spPr>
              <a:xfrm>
                <a:off x="4567298" y="4721097"/>
                <a:ext cx="648000" cy="188829"/>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8CEDBE76-EF0D-7E68-EC0D-32161C68A360}"/>
                  </a:ext>
                </a:extLst>
              </p:cNvPr>
              <p:cNvSpPr/>
              <p:nvPr/>
            </p:nvSpPr>
            <p:spPr>
              <a:xfrm>
                <a:off x="3919691" y="4720735"/>
                <a:ext cx="653987" cy="196377"/>
              </a:xfrm>
              <a:prstGeom prst="rect">
                <a:avLst/>
              </a:prstGeom>
              <a:solidFill>
                <a:srgbClr val="FFFB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正方形/長方形 78">
                <a:extLst>
                  <a:ext uri="{FF2B5EF4-FFF2-40B4-BE49-F238E27FC236}">
                    <a16:creationId xmlns:a16="http://schemas.microsoft.com/office/drawing/2014/main" id="{5F5BFFE2-1FDC-541E-EEBE-8D4B7BE51AD5}"/>
                  </a:ext>
                </a:extLst>
              </p:cNvPr>
              <p:cNvSpPr/>
              <p:nvPr/>
            </p:nvSpPr>
            <p:spPr>
              <a:xfrm>
                <a:off x="1984531" y="4721461"/>
                <a:ext cx="592928" cy="198000"/>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テキスト ボックス 80">
                <a:extLst>
                  <a:ext uri="{FF2B5EF4-FFF2-40B4-BE49-F238E27FC236}">
                    <a16:creationId xmlns:a16="http://schemas.microsoft.com/office/drawing/2014/main" id="{8992997E-F393-4E2E-05FC-888BE3D87DE6}"/>
                  </a:ext>
                </a:extLst>
              </p:cNvPr>
              <p:cNvSpPr txBox="1"/>
              <p:nvPr/>
            </p:nvSpPr>
            <p:spPr>
              <a:xfrm>
                <a:off x="3272984" y="4779015"/>
                <a:ext cx="648000" cy="123111"/>
              </a:xfrm>
              <a:prstGeom prst="rect">
                <a:avLst/>
              </a:prstGeom>
              <a:noFill/>
            </p:spPr>
            <p:txBody>
              <a:bodyPr vert="horz" wrap="square" lIns="0" tIns="0" rIns="0" bIns="0" rtlCol="0" anchor="ctr" anchorCtr="0">
                <a:spAutoFit/>
              </a:bodyPr>
              <a:lstStyle/>
              <a:p>
                <a:pPr algn="ctr"/>
                <a:r>
                  <a:rPr lang="ja-JP" altLang="en-US" sz="800" dirty="0">
                    <a:latin typeface="Yu Gothic Medium" panose="020B0400000000000000" pitchFamily="34" charset="-128"/>
                    <a:ea typeface="Yu Gothic Medium" panose="020B0400000000000000" pitchFamily="34" charset="-128"/>
                  </a:rPr>
                  <a:t>出産予定月</a:t>
                </a:r>
                <a:endParaRPr lang="en-US" altLang="ja-JP" sz="800" baseline="30000" dirty="0">
                  <a:latin typeface="Yu Gothic Medium" panose="020B0400000000000000" pitchFamily="34" charset="-128"/>
                  <a:ea typeface="Yu Gothic Medium" panose="020B0400000000000000" pitchFamily="34" charset="-128"/>
                </a:endParaRPr>
              </a:p>
            </p:txBody>
          </p:sp>
          <p:sp>
            <p:nvSpPr>
              <p:cNvPr id="82" name="正方形/長方形 81">
                <a:extLst>
                  <a:ext uri="{FF2B5EF4-FFF2-40B4-BE49-F238E27FC236}">
                    <a16:creationId xmlns:a16="http://schemas.microsoft.com/office/drawing/2014/main" id="{8C1CC398-5D64-22C9-8106-90CD9D77828B}"/>
                  </a:ext>
                </a:extLst>
              </p:cNvPr>
              <p:cNvSpPr/>
              <p:nvPr/>
            </p:nvSpPr>
            <p:spPr>
              <a:xfrm>
                <a:off x="4573678" y="4730207"/>
                <a:ext cx="648266" cy="186905"/>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sp>
        <p:nvSpPr>
          <p:cNvPr id="88" name="テキスト ボックス 87">
            <a:extLst>
              <a:ext uri="{FF2B5EF4-FFF2-40B4-BE49-F238E27FC236}">
                <a16:creationId xmlns:a16="http://schemas.microsoft.com/office/drawing/2014/main" id="{844BF14A-25E3-B02C-5286-51BBC515E088}"/>
              </a:ext>
            </a:extLst>
          </p:cNvPr>
          <p:cNvSpPr txBox="1"/>
          <p:nvPr/>
        </p:nvSpPr>
        <p:spPr>
          <a:xfrm>
            <a:off x="3010854" y="6202973"/>
            <a:ext cx="648000" cy="123111"/>
          </a:xfrm>
          <a:prstGeom prst="rect">
            <a:avLst/>
          </a:prstGeom>
          <a:noFill/>
        </p:spPr>
        <p:txBody>
          <a:bodyPr vert="horz" wrap="square" lIns="0" tIns="0" rIns="0" bIns="0" rtlCol="0" anchor="ctr" anchorCtr="0">
            <a:spAutoFit/>
          </a:bodyPr>
          <a:lstStyle/>
          <a:p>
            <a:pPr algn="ctr"/>
            <a:r>
              <a:rPr lang="en-US" altLang="ja-JP" sz="800" dirty="0">
                <a:latin typeface="Yu Gothic Medium" panose="020B0400000000000000" pitchFamily="34" charset="-128"/>
                <a:ea typeface="Yu Gothic Medium" panose="020B0400000000000000" pitchFamily="34" charset="-128"/>
              </a:rPr>
              <a:t>11</a:t>
            </a:r>
            <a:r>
              <a:rPr lang="ja-JP" altLang="en-US" sz="800" dirty="0">
                <a:latin typeface="Yu Gothic Medium" panose="020B0400000000000000" pitchFamily="34" charset="-128"/>
                <a:ea typeface="Yu Gothic Medium" panose="020B0400000000000000" pitchFamily="34" charset="-128"/>
              </a:rPr>
              <a:t>月</a:t>
            </a:r>
            <a:endParaRPr lang="en-US" altLang="ja-JP" sz="800" dirty="0">
              <a:latin typeface="Yu Gothic Medium" panose="020B0400000000000000" pitchFamily="34" charset="-128"/>
              <a:ea typeface="Yu Gothic Medium" panose="020B0400000000000000" pitchFamily="34" charset="-128"/>
            </a:endParaRPr>
          </a:p>
        </p:txBody>
      </p:sp>
      <p:sp>
        <p:nvSpPr>
          <p:cNvPr id="89" name="テキスト ボックス 88">
            <a:extLst>
              <a:ext uri="{FF2B5EF4-FFF2-40B4-BE49-F238E27FC236}">
                <a16:creationId xmlns:a16="http://schemas.microsoft.com/office/drawing/2014/main" id="{7A1AE0C7-684B-3896-75D6-26A160229E9E}"/>
              </a:ext>
            </a:extLst>
          </p:cNvPr>
          <p:cNvSpPr txBox="1"/>
          <p:nvPr/>
        </p:nvSpPr>
        <p:spPr>
          <a:xfrm>
            <a:off x="583158" y="6581240"/>
            <a:ext cx="6048673" cy="341312"/>
          </a:xfrm>
          <a:prstGeom prst="rect">
            <a:avLst/>
          </a:prstGeom>
          <a:noFill/>
        </p:spPr>
        <p:txBody>
          <a:bodyPr wrap="square" lIns="0" tIns="0" rIns="0" bIns="0" rtlCol="0">
            <a:spAutoFit/>
          </a:bodyPr>
          <a:lstStyle/>
          <a:p>
            <a:pPr>
              <a:lnSpc>
                <a:spcPct val="120000"/>
              </a:lnSpc>
            </a:pPr>
            <a:r>
              <a:rPr lang="en-US" altLang="ja-JP" sz="950" spc="-50" dirty="0">
                <a:latin typeface="游ゴシック" panose="020B0400000000000000" pitchFamily="50" charset="-128"/>
                <a:ea typeface="游ゴシック" panose="020B0400000000000000" pitchFamily="50" charset="-128"/>
              </a:rPr>
              <a:t>※</a:t>
            </a:r>
            <a:r>
              <a:rPr lang="ja-JP" altLang="en-US" sz="950" spc="-50" dirty="0">
                <a:latin typeface="游ゴシック" panose="020B0400000000000000" pitchFamily="50" charset="-128"/>
                <a:ea typeface="游ゴシック" panose="020B0400000000000000" pitchFamily="50" charset="-128"/>
              </a:rPr>
              <a:t>令和５年</a:t>
            </a:r>
            <a:r>
              <a:rPr lang="en-US" altLang="ja-JP" sz="950" spc="-50" dirty="0">
                <a:latin typeface="游ゴシック" panose="020B0400000000000000" pitchFamily="50" charset="-128"/>
                <a:ea typeface="游ゴシック" panose="020B0400000000000000" pitchFamily="50" charset="-128"/>
              </a:rPr>
              <a:t>11</a:t>
            </a:r>
            <a:r>
              <a:rPr lang="ja-JP" altLang="en-US" sz="950" spc="-50" dirty="0">
                <a:latin typeface="游ゴシック" panose="020B0400000000000000" pitchFamily="50" charset="-128"/>
                <a:ea typeface="游ゴシック" panose="020B0400000000000000" pitchFamily="50" charset="-128"/>
              </a:rPr>
              <a:t>月に出産した場合、令和６年１月相当分の保険料が減額されます。令和６年１月より前の期間につい</a:t>
            </a:r>
            <a:endParaRPr lang="en-US" altLang="ja-JP" sz="950" spc="-50" dirty="0">
              <a:latin typeface="游ゴシック" panose="020B0400000000000000" pitchFamily="50" charset="-128"/>
              <a:ea typeface="游ゴシック" panose="020B0400000000000000" pitchFamily="50" charset="-128"/>
            </a:endParaRPr>
          </a:p>
          <a:p>
            <a:pPr>
              <a:lnSpc>
                <a:spcPct val="120000"/>
              </a:lnSpc>
            </a:pPr>
            <a:r>
              <a:rPr lang="ja-JP" altLang="en-US" sz="950" spc="-50" dirty="0">
                <a:latin typeface="游ゴシック" panose="020B0400000000000000" pitchFamily="50" charset="-128"/>
                <a:ea typeface="游ゴシック" panose="020B0400000000000000" pitchFamily="50" charset="-128"/>
              </a:rPr>
              <a:t>　ては減額の対象とはなりません。</a:t>
            </a:r>
            <a:endParaRPr lang="en-US" altLang="ja-JP" sz="950" spc="-50" dirty="0">
              <a:latin typeface="游ゴシック" panose="020B0400000000000000" pitchFamily="50" charset="-128"/>
              <a:ea typeface="游ゴシック" panose="020B0400000000000000" pitchFamily="50" charset="-128"/>
            </a:endParaRPr>
          </a:p>
        </p:txBody>
      </p:sp>
      <p:sp>
        <p:nvSpPr>
          <p:cNvPr id="90" name="正方形/長方形 89">
            <a:extLst>
              <a:ext uri="{FF2B5EF4-FFF2-40B4-BE49-F238E27FC236}">
                <a16:creationId xmlns:a16="http://schemas.microsoft.com/office/drawing/2014/main" id="{5254E2CE-6CD8-8C56-06ED-7C2A2236EB88}"/>
              </a:ext>
            </a:extLst>
          </p:cNvPr>
          <p:cNvSpPr/>
          <p:nvPr/>
        </p:nvSpPr>
        <p:spPr>
          <a:xfrm>
            <a:off x="5037701" y="6910158"/>
            <a:ext cx="646933" cy="165214"/>
          </a:xfrm>
          <a:prstGeom prst="rect">
            <a:avLst/>
          </a:prstGeom>
          <a:noFill/>
          <a:ln w="22225">
            <a:solidFill>
              <a:srgbClr val="E25C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92" name="四角形: 角を丸くする 91">
            <a:extLst>
              <a:ext uri="{FF2B5EF4-FFF2-40B4-BE49-F238E27FC236}">
                <a16:creationId xmlns:a16="http://schemas.microsoft.com/office/drawing/2014/main" id="{1B4584B8-877F-B845-4F2C-5FC439B38748}"/>
              </a:ext>
            </a:extLst>
          </p:cNvPr>
          <p:cNvSpPr/>
          <p:nvPr/>
        </p:nvSpPr>
        <p:spPr>
          <a:xfrm>
            <a:off x="255938" y="390902"/>
            <a:ext cx="6361778" cy="123416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800" b="1" dirty="0">
                <a:solidFill>
                  <a:srgbClr val="E74356"/>
                </a:solidFill>
                <a:latin typeface="+mn-ea"/>
              </a:rPr>
              <a:t>産前産後期間相当分（４ヶ月分）の</a:t>
            </a:r>
            <a:endParaRPr kumimoji="1" lang="en-US" altLang="ja-JP" sz="2800" b="1" dirty="0">
              <a:solidFill>
                <a:srgbClr val="E74356"/>
              </a:solidFill>
              <a:latin typeface="+mn-ea"/>
            </a:endParaRPr>
          </a:p>
          <a:p>
            <a:pPr algn="dist"/>
            <a:r>
              <a:rPr kumimoji="1" lang="ja-JP" altLang="en-US" sz="2800" b="1" dirty="0">
                <a:solidFill>
                  <a:srgbClr val="E74356"/>
                </a:solidFill>
                <a:latin typeface="+mn-ea"/>
              </a:rPr>
              <a:t>国民健康保険料が免除されます！</a:t>
            </a:r>
          </a:p>
        </p:txBody>
      </p:sp>
      <p:sp>
        <p:nvSpPr>
          <p:cNvPr id="2" name="テキスト ボックス 1">
            <a:extLst>
              <a:ext uri="{FF2B5EF4-FFF2-40B4-BE49-F238E27FC236}">
                <a16:creationId xmlns:a16="http://schemas.microsoft.com/office/drawing/2014/main" id="{64B684F7-BA44-89FD-C83A-2EAC75C8F954}"/>
              </a:ext>
            </a:extLst>
          </p:cNvPr>
          <p:cNvSpPr txBox="1"/>
          <p:nvPr/>
        </p:nvSpPr>
        <p:spPr>
          <a:xfrm>
            <a:off x="5274000" y="38668"/>
            <a:ext cx="1485000" cy="369332"/>
          </a:xfrm>
          <a:prstGeom prst="rect">
            <a:avLst/>
          </a:prstGeom>
          <a:solidFill>
            <a:schemeClr val="bg1"/>
          </a:solidFill>
          <a:ln>
            <a:solidFill>
              <a:schemeClr val="tx1"/>
            </a:solidFill>
          </a:ln>
        </p:spPr>
        <p:txBody>
          <a:bodyPr wrap="square" rtlCol="0">
            <a:spAutoFit/>
          </a:bodyPr>
          <a:lstStyle/>
          <a:p>
            <a:pPr algn="ctr"/>
            <a:r>
              <a:rPr kumimoji="1" lang="ja-JP" altLang="en-US" dirty="0"/>
              <a:t>あわら市</a:t>
            </a:r>
          </a:p>
        </p:txBody>
      </p:sp>
      <p:sp>
        <p:nvSpPr>
          <p:cNvPr id="4" name="テキスト ボックス 3">
            <a:extLst>
              <a:ext uri="{FF2B5EF4-FFF2-40B4-BE49-F238E27FC236}">
                <a16:creationId xmlns:a16="http://schemas.microsoft.com/office/drawing/2014/main" id="{7C164F69-6666-1943-3B5F-598A24842CFD}"/>
              </a:ext>
            </a:extLst>
          </p:cNvPr>
          <p:cNvSpPr txBox="1"/>
          <p:nvPr/>
        </p:nvSpPr>
        <p:spPr>
          <a:xfrm>
            <a:off x="349535" y="9192161"/>
            <a:ext cx="5940658" cy="182101"/>
          </a:xfrm>
          <a:prstGeom prst="rect">
            <a:avLst/>
          </a:prstGeom>
          <a:noFill/>
        </p:spPr>
        <p:txBody>
          <a:bodyPr wrap="square" lIns="0" tIns="0" rIns="0" bIns="0" rtlCol="0">
            <a:spAutoFit/>
          </a:bodyPr>
          <a:lstStyle/>
          <a:p>
            <a:pPr>
              <a:lnSpc>
                <a:spcPts val="1517"/>
              </a:lnSpc>
            </a:pPr>
            <a:r>
              <a:rPr lang="ja-JP" altLang="en-US" sz="1050" b="1" dirty="0">
                <a:solidFill>
                  <a:srgbClr val="00B050"/>
                </a:solidFill>
                <a:latin typeface="游ゴシック" panose="020B0400000000000000" pitchFamily="50" charset="-128"/>
                <a:ea typeface="游ゴシック" panose="020B0400000000000000" pitchFamily="50" charset="-128"/>
                <a:sym typeface="Wingdings" panose="05000000000000000000" pitchFamily="2" charset="2"/>
              </a:rPr>
              <a:t>  　</a:t>
            </a:r>
            <a:r>
              <a:rPr lang="ja-JP" altLang="en-US" sz="1050" b="1" dirty="0">
                <a:latin typeface="游ゴシック" panose="020B0400000000000000" pitchFamily="50" charset="-128"/>
                <a:ea typeface="游ゴシック" panose="020B0400000000000000" pitchFamily="50" charset="-128"/>
                <a:sym typeface="Wingdings" panose="05000000000000000000" pitchFamily="2" charset="2"/>
              </a:rPr>
              <a:t>あわら</a:t>
            </a:r>
            <a:r>
              <a:rPr lang="ja-JP" altLang="en-US" sz="1050" b="1" dirty="0">
                <a:latin typeface="游ゴシック" panose="020B0400000000000000" pitchFamily="50" charset="-128"/>
                <a:ea typeface="游ゴシック" panose="020B0400000000000000" pitchFamily="50" charset="-128"/>
              </a:rPr>
              <a:t>市市民課 保険年金</a:t>
            </a:r>
            <a:r>
              <a:rPr lang="en-US" altLang="ja-JP" sz="1050" b="1" dirty="0">
                <a:latin typeface="游ゴシック" panose="020B0400000000000000" pitchFamily="50" charset="-128"/>
                <a:ea typeface="游ゴシック" panose="020B0400000000000000" pitchFamily="50" charset="-128"/>
              </a:rPr>
              <a:t>G  </a:t>
            </a:r>
            <a:r>
              <a:rPr lang="ja-JP" altLang="en-US" sz="1050" b="1" dirty="0">
                <a:latin typeface="游ゴシック" panose="020B0400000000000000" pitchFamily="50" charset="-128"/>
                <a:ea typeface="游ゴシック" panose="020B0400000000000000" pitchFamily="50" charset="-128"/>
              </a:rPr>
              <a:t>☎ </a:t>
            </a:r>
            <a:r>
              <a:rPr lang="en-US" altLang="ja-JP" sz="1050" b="1" dirty="0">
                <a:latin typeface="游ゴシック" panose="020B0400000000000000" pitchFamily="50" charset="-128"/>
                <a:ea typeface="游ゴシック" panose="020B0400000000000000" pitchFamily="50" charset="-128"/>
              </a:rPr>
              <a:t>73</a:t>
            </a:r>
            <a:r>
              <a:rPr lang="ja-JP" altLang="en-US" sz="1050" b="1" dirty="0">
                <a:latin typeface="游ゴシック" panose="020B0400000000000000" pitchFamily="50" charset="-128"/>
                <a:ea typeface="游ゴシック" panose="020B0400000000000000" pitchFamily="50" charset="-128"/>
              </a:rPr>
              <a:t>－</a:t>
            </a:r>
            <a:r>
              <a:rPr lang="en-US" altLang="ja-JP" sz="1050" b="1" dirty="0">
                <a:latin typeface="游ゴシック" panose="020B0400000000000000" pitchFamily="50" charset="-128"/>
                <a:ea typeface="游ゴシック" panose="020B0400000000000000" pitchFamily="50" charset="-128"/>
              </a:rPr>
              <a:t>8015</a:t>
            </a:r>
            <a:r>
              <a:rPr lang="ja-JP" altLang="en-US" sz="1050" b="1" dirty="0">
                <a:latin typeface="游ゴシック" panose="020B0400000000000000" pitchFamily="50" charset="-128"/>
                <a:ea typeface="游ゴシック" panose="020B0400000000000000" pitchFamily="50" charset="-128"/>
              </a:rPr>
              <a:t>　</a:t>
            </a:r>
            <a:r>
              <a:rPr lang="en-US" altLang="ja-JP" sz="1050" b="1" dirty="0">
                <a:latin typeface="游ゴシック" panose="020B0400000000000000" pitchFamily="50" charset="-128"/>
                <a:ea typeface="游ゴシック" panose="020B0400000000000000" pitchFamily="50" charset="-128"/>
              </a:rPr>
              <a:t>※</a:t>
            </a:r>
            <a:r>
              <a:rPr lang="ja-JP" altLang="en-US" sz="1050" b="1" dirty="0">
                <a:latin typeface="游ゴシック" panose="020B0400000000000000" pitchFamily="50" charset="-128"/>
                <a:ea typeface="游ゴシック" panose="020B0400000000000000" pitchFamily="50" charset="-128"/>
              </a:rPr>
              <a:t>金額に関すること 税務課 市民税</a:t>
            </a:r>
            <a:r>
              <a:rPr lang="en-US" altLang="ja-JP" sz="1050" b="1">
                <a:latin typeface="游ゴシック" panose="020B0400000000000000" pitchFamily="50" charset="-128"/>
                <a:ea typeface="游ゴシック" panose="020B0400000000000000" pitchFamily="50" charset="-128"/>
              </a:rPr>
              <a:t>G  </a:t>
            </a:r>
            <a:r>
              <a:rPr lang="ja-JP" altLang="en-US" sz="1050" b="1" dirty="0">
                <a:latin typeface="游ゴシック" panose="020B0400000000000000" pitchFamily="50" charset="-128"/>
                <a:ea typeface="游ゴシック" panose="020B0400000000000000" pitchFamily="50" charset="-128"/>
              </a:rPr>
              <a:t>☎ </a:t>
            </a:r>
            <a:r>
              <a:rPr lang="en-US" altLang="ja-JP" sz="1050" b="1" dirty="0">
                <a:latin typeface="游ゴシック" panose="020B0400000000000000" pitchFamily="50" charset="-128"/>
                <a:ea typeface="游ゴシック" panose="020B0400000000000000" pitchFamily="50" charset="-128"/>
              </a:rPr>
              <a:t>73</a:t>
            </a:r>
            <a:r>
              <a:rPr lang="ja-JP" altLang="en-US" sz="1050" b="1" dirty="0">
                <a:latin typeface="游ゴシック" panose="020B0400000000000000" pitchFamily="50" charset="-128"/>
                <a:ea typeface="游ゴシック" panose="020B0400000000000000" pitchFamily="50" charset="-128"/>
              </a:rPr>
              <a:t>－</a:t>
            </a:r>
            <a:r>
              <a:rPr lang="en-US" altLang="ja-JP" sz="1050" b="1" dirty="0">
                <a:latin typeface="游ゴシック" panose="020B0400000000000000" pitchFamily="50" charset="-128"/>
                <a:ea typeface="游ゴシック" panose="020B0400000000000000" pitchFamily="50" charset="-128"/>
              </a:rPr>
              <a:t>8011</a:t>
            </a:r>
            <a:r>
              <a:rPr lang="ja-JP" altLang="en-US" sz="1050" b="1" dirty="0">
                <a:latin typeface="游ゴシック" panose="020B0400000000000000" pitchFamily="50" charset="-128"/>
                <a:ea typeface="游ゴシック" panose="020B0400000000000000" pitchFamily="50" charset="-128"/>
              </a:rPr>
              <a:t>　　　</a:t>
            </a:r>
            <a:endParaRPr lang="en-US" altLang="ja-JP" sz="1050"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28962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27866</TotalTime>
  <Words>382</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游ゴシック</vt:lpstr>
      <vt:lpstr>游ゴシック</vt:lpstr>
      <vt:lpstr>Yu Gothic Medium</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松尾　隼汰</dc:creator>
  <cp:lastModifiedBy>小嶋 裕子</cp:lastModifiedBy>
  <cp:revision>2129</cp:revision>
  <cp:lastPrinted>2023-10-31T06:32:22Z</cp:lastPrinted>
  <dcterms:created xsi:type="dcterms:W3CDTF">2017-05-26T05:29:29Z</dcterms:created>
  <dcterms:modified xsi:type="dcterms:W3CDTF">2023-10-31T06:39:37Z</dcterms:modified>
</cp:coreProperties>
</file>