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&#65279;<?xml version="1.0" encoding="utf-8" standalone="yes"?>
<Relationships xmlns="http://schemas.openxmlformats.org/package/2006/relationships">
  <Relationship Id="rId3" Type="http://schemas.openxmlformats.org/package/2006/relationships/metadata/core-properties" Target="docProps/core.xml" />
  <Relationship Id="rId2" Type="http://schemas.openxmlformats.org/package/2006/relationships/metadata/thumbnail" Target="docProps/thumbnail.jpeg" />
  <Relationship Id="rId1" Type="http://schemas.openxmlformats.org/officeDocument/2006/relationships/officeDocument" Target="ppt/presentation.xml" />
  <Relationship Id="rId4" Type="http://schemas.openxmlformats.org/officeDocument/2006/relationships/extended-properties" Target="docProps/app.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C2415D-20D9-9AB1-1717-C6149FB9512E}" v="50" dt="2026-05-26T05:09:33.258"/>
    <p1510:client id="{26E738DE-442B-BE94-720D-3CB0EA880914}" v="2" dt="2026-05-27T00:25:50.68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1734" y="96"/>
      </p:cViewPr>
      <p:guideLst/>
    </p:cSldViewPr>
  </p:slideViewPr>
  <p:notesTextViewPr>
    <p:cViewPr>
      <p:scale>
        <a:sx n="1" d="1"/>
        <a:sy n="1" d="1"/>
      </p:scale>
      <p:origin x="0" y="0"/>
    </p:cViewPr>
  </p:notesTextViewPr>
  <p:gridSpacing cx="76200" cy="76200"/>
</p:viewPr>
</file>

<file path=ppt/_rels/presentation.xml.rels>&#65279;<?xml version="1.0" encoding="utf-8" standalone="yes"?>
<Relationships xmlns="http://schemas.openxmlformats.org/package/2006/relationships">
  <Relationship Id="rId8" Type="http://schemas.microsoft.com/office/2016/11/relationships/changesInfo" Target="changesInfos/changesInfo1.xml" />
  <Relationship Id="rId3" Type="http://schemas.openxmlformats.org/officeDocument/2006/relationships/slide" Target="slides/slide2.xml" />
  <Relationship Id="rId7" Type="http://schemas.openxmlformats.org/officeDocument/2006/relationships/tableStyles" Target="tableStyles.xml" />
  <Relationship Id="rId2" Type="http://schemas.openxmlformats.org/officeDocument/2006/relationships/slide" Target="slides/slide1.xml" />
  <Relationship Id="rId1" Type="http://schemas.openxmlformats.org/officeDocument/2006/relationships/slideMaster" Target="slideMasters/slideMaster1.xml" />
  <Relationship Id="rId6" Type="http://schemas.openxmlformats.org/officeDocument/2006/relationships/theme" Target="theme/theme1.xml" />
  <Relationship Id="rId5" Type="http://schemas.openxmlformats.org/officeDocument/2006/relationships/viewProps" Target="viewProps.xml" />
  <Relationship Id="rId4" Type="http://schemas.openxmlformats.org/officeDocument/2006/relationships/presProps" Target="presProps.xml" />
  <Relationship Id="rId9" Type="http://schemas.microsoft.com/office/2015/10/relationships/revisionInfo" Target="revisionInfo.xml" />
</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数馬 和徳" userId="S::k-kazuma-ty@pref.fukui.lg.jp::be3a67a7-600d-4494-b810-379c237f42e0" providerId="AD" clId="Web-{13C2415D-20D9-9AB1-1717-C6149FB9512E}"/>
    <pc:docChg chg="modSld">
      <pc:chgData name="数馬 和徳" userId="S::k-kazuma-ty@pref.fukui.lg.jp::be3a67a7-600d-4494-b810-379c237f42e0" providerId="AD" clId="Web-{13C2415D-20D9-9AB1-1717-C6149FB9512E}" dt="2026-05-26T05:09:33.258" v="48" actId="20577"/>
      <pc:docMkLst>
        <pc:docMk/>
      </pc:docMkLst>
      <pc:sldChg chg="modSp">
        <pc:chgData name="数馬 和徳" userId="S::k-kazuma-ty@pref.fukui.lg.jp::be3a67a7-600d-4494-b810-379c237f42e0" providerId="AD" clId="Web-{13C2415D-20D9-9AB1-1717-C6149FB9512E}" dt="2026-05-26T05:06:11.549" v="25" actId="20577"/>
        <pc:sldMkLst>
          <pc:docMk/>
          <pc:sldMk cId="3758454279" sldId="256"/>
        </pc:sldMkLst>
        <pc:spChg chg="mod">
          <ac:chgData name="数馬 和徳" userId="S::k-kazuma-ty@pref.fukui.lg.jp::be3a67a7-600d-4494-b810-379c237f42e0" providerId="AD" clId="Web-{13C2415D-20D9-9AB1-1717-C6149FB9512E}" dt="2026-05-26T05:04:56.984" v="15" actId="20577"/>
          <ac:spMkLst>
            <pc:docMk/>
            <pc:sldMk cId="3758454279" sldId="256"/>
            <ac:spMk id="4" creationId="{B59448AE-9AAE-D9DA-9536-9A900F67DF44}"/>
          </ac:spMkLst>
        </pc:spChg>
        <pc:spChg chg="mod">
          <ac:chgData name="数馬 和徳" userId="S::k-kazuma-ty@pref.fukui.lg.jp::be3a67a7-600d-4494-b810-379c237f42e0" providerId="AD" clId="Web-{13C2415D-20D9-9AB1-1717-C6149FB9512E}" dt="2026-05-26T05:05:46.501" v="20" actId="20577"/>
          <ac:spMkLst>
            <pc:docMk/>
            <pc:sldMk cId="3758454279" sldId="256"/>
            <ac:spMk id="5" creationId="{C6CE2CF3-4382-5AD6-EDC0-A9792BB81497}"/>
          </ac:spMkLst>
        </pc:spChg>
        <pc:spChg chg="mod">
          <ac:chgData name="数馬 和徳" userId="S::k-kazuma-ty@pref.fukui.lg.jp::be3a67a7-600d-4494-b810-379c237f42e0" providerId="AD" clId="Web-{13C2415D-20D9-9AB1-1717-C6149FB9512E}" dt="2026-05-26T05:04:01.467" v="3" actId="20577"/>
          <ac:spMkLst>
            <pc:docMk/>
            <pc:sldMk cId="3758454279" sldId="256"/>
            <ac:spMk id="6" creationId="{9973D4AE-1506-4E57-C593-5B15E8E42E3A}"/>
          </ac:spMkLst>
        </pc:spChg>
        <pc:spChg chg="mod">
          <ac:chgData name="数馬 和徳" userId="S::k-kazuma-ty@pref.fukui.lg.jp::be3a67a7-600d-4494-b810-379c237f42e0" providerId="AD" clId="Web-{13C2415D-20D9-9AB1-1717-C6149FB9512E}" dt="2026-05-26T05:06:11.549" v="25" actId="20577"/>
          <ac:spMkLst>
            <pc:docMk/>
            <pc:sldMk cId="3758454279" sldId="256"/>
            <ac:spMk id="7" creationId="{286C78A2-DCA0-7081-1FA0-0CD392A64D03}"/>
          </ac:spMkLst>
        </pc:spChg>
        <pc:spChg chg="mod">
          <ac:chgData name="数馬 和徳" userId="S::k-kazuma-ty@pref.fukui.lg.jp::be3a67a7-600d-4494-b810-379c237f42e0" providerId="AD" clId="Web-{13C2415D-20D9-9AB1-1717-C6149FB9512E}" dt="2026-05-26T05:05:01.844" v="16" actId="20577"/>
          <ac:spMkLst>
            <pc:docMk/>
            <pc:sldMk cId="3758454279" sldId="256"/>
            <ac:spMk id="8" creationId="{9181E000-2399-110A-74A9-CDC961410BB8}"/>
          </ac:spMkLst>
        </pc:spChg>
        <pc:spChg chg="mod">
          <ac:chgData name="数馬 和徳" userId="S::k-kazuma-ty@pref.fukui.lg.jp::be3a67a7-600d-4494-b810-379c237f42e0" providerId="AD" clId="Web-{13C2415D-20D9-9AB1-1717-C6149FB9512E}" dt="2026-05-26T05:05:55.705" v="21" actId="20577"/>
          <ac:spMkLst>
            <pc:docMk/>
            <pc:sldMk cId="3758454279" sldId="256"/>
            <ac:spMk id="9" creationId="{D742D4C0-FDB8-1661-93A8-161E17F1DAE9}"/>
          </ac:spMkLst>
        </pc:spChg>
        <pc:spChg chg="mod">
          <ac:chgData name="数馬 和徳" userId="S::k-kazuma-ty@pref.fukui.lg.jp::be3a67a7-600d-4494-b810-379c237f42e0" providerId="AD" clId="Web-{13C2415D-20D9-9AB1-1717-C6149FB9512E}" dt="2026-05-26T05:04:15.452" v="6" actId="1076"/>
          <ac:spMkLst>
            <pc:docMk/>
            <pc:sldMk cId="3758454279" sldId="256"/>
            <ac:spMk id="11" creationId="{EC3281B1-E9A6-3B32-C87C-7062FC987A15}"/>
          </ac:spMkLst>
        </pc:spChg>
      </pc:sldChg>
      <pc:sldChg chg="modSp">
        <pc:chgData name="数馬 和徳" userId="S::k-kazuma-ty@pref.fukui.lg.jp::be3a67a7-600d-4494-b810-379c237f42e0" providerId="AD" clId="Web-{13C2415D-20D9-9AB1-1717-C6149FB9512E}" dt="2026-05-26T05:09:33.258" v="48" actId="20577"/>
        <pc:sldMkLst>
          <pc:docMk/>
          <pc:sldMk cId="133119420" sldId="257"/>
        </pc:sldMkLst>
        <pc:spChg chg="mod">
          <ac:chgData name="数馬 和徳" userId="S::k-kazuma-ty@pref.fukui.lg.jp::be3a67a7-600d-4494-b810-379c237f42e0" providerId="AD" clId="Web-{13C2415D-20D9-9AB1-1717-C6149FB9512E}" dt="2026-05-26T05:07:35.552" v="34" actId="20577"/>
          <ac:spMkLst>
            <pc:docMk/>
            <pc:sldMk cId="133119420" sldId="257"/>
            <ac:spMk id="4" creationId="{B59448AE-9AAE-D9DA-9536-9A900F67DF44}"/>
          </ac:spMkLst>
        </pc:spChg>
        <pc:spChg chg="mod">
          <ac:chgData name="数馬 和徳" userId="S::k-kazuma-ty@pref.fukui.lg.jp::be3a67a7-600d-4494-b810-379c237f42e0" providerId="AD" clId="Web-{13C2415D-20D9-9AB1-1717-C6149FB9512E}" dt="2026-05-26T05:09:33.258" v="48" actId="20577"/>
          <ac:spMkLst>
            <pc:docMk/>
            <pc:sldMk cId="133119420" sldId="257"/>
            <ac:spMk id="5" creationId="{C6CE2CF3-4382-5AD6-EDC0-A9792BB81497}"/>
          </ac:spMkLst>
        </pc:spChg>
        <pc:spChg chg="mod">
          <ac:chgData name="数馬 和徳" userId="S::k-kazuma-ty@pref.fukui.lg.jp::be3a67a7-600d-4494-b810-379c237f42e0" providerId="AD" clId="Web-{13C2415D-20D9-9AB1-1717-C6149FB9512E}" dt="2026-05-26T05:07:40.880" v="35" actId="20577"/>
          <ac:spMkLst>
            <pc:docMk/>
            <pc:sldMk cId="133119420" sldId="257"/>
            <ac:spMk id="6" creationId="{9973D4AE-1506-4E57-C593-5B15E8E42E3A}"/>
          </ac:spMkLst>
        </pc:spChg>
        <pc:spChg chg="mod">
          <ac:chgData name="数馬 和徳" userId="S::k-kazuma-ty@pref.fukui.lg.jp::be3a67a7-600d-4494-b810-379c237f42e0" providerId="AD" clId="Web-{13C2415D-20D9-9AB1-1717-C6149FB9512E}" dt="2026-05-26T05:07:23.911" v="31" actId="20577"/>
          <ac:spMkLst>
            <pc:docMk/>
            <pc:sldMk cId="133119420" sldId="257"/>
            <ac:spMk id="7" creationId="{286C78A2-DCA0-7081-1FA0-0CD392A64D03}"/>
          </ac:spMkLst>
        </pc:spChg>
        <pc:spChg chg="mod">
          <ac:chgData name="数馬 和徳" userId="S::k-kazuma-ty@pref.fukui.lg.jp::be3a67a7-600d-4494-b810-379c237f42e0" providerId="AD" clId="Web-{13C2415D-20D9-9AB1-1717-C6149FB9512E}" dt="2026-05-26T05:07:45.615" v="36" actId="20577"/>
          <ac:spMkLst>
            <pc:docMk/>
            <pc:sldMk cId="133119420" sldId="257"/>
            <ac:spMk id="8" creationId="{9181E000-2399-110A-74A9-CDC961410BB8}"/>
          </ac:spMkLst>
        </pc:spChg>
      </pc:sldChg>
    </pc:docChg>
  </pc:docChgLst>
  <pc:docChgLst>
    <pc:chgData name="島田 珠利" userId="S::j-shimada-s5@pref.fukui.lg.jp::ce4d5711-7ca5-4572-9456-7e5e1cd99ab7" providerId="AD" clId="Web-{26E738DE-442B-BE94-720D-3CB0EA880914}"/>
    <pc:docChg chg="modSld">
      <pc:chgData name="島田 珠利" userId="S::j-shimada-s5@pref.fukui.lg.jp::ce4d5711-7ca5-4572-9456-7e5e1cd99ab7" providerId="AD" clId="Web-{26E738DE-442B-BE94-720D-3CB0EA880914}" dt="2026-05-27T00:25:50.685" v="1" actId="20577"/>
      <pc:docMkLst>
        <pc:docMk/>
      </pc:docMkLst>
      <pc:sldChg chg="modSp">
        <pc:chgData name="島田 珠利" userId="S::j-shimada-s5@pref.fukui.lg.jp::ce4d5711-7ca5-4572-9456-7e5e1cd99ab7" providerId="AD" clId="Web-{26E738DE-442B-BE94-720D-3CB0EA880914}" dt="2026-05-27T00:25:50.685" v="1" actId="20577"/>
        <pc:sldMkLst>
          <pc:docMk/>
          <pc:sldMk cId="133119420" sldId="257"/>
        </pc:sldMkLst>
        <pc:spChg chg="mod">
          <ac:chgData name="島田 珠利" userId="S::j-shimada-s5@pref.fukui.lg.jp::ce4d5711-7ca5-4572-9456-7e5e1cd99ab7" providerId="AD" clId="Web-{26E738DE-442B-BE94-720D-3CB0EA880914}" dt="2026-05-27T00:25:50.685" v="1" actId="20577"/>
          <ac:spMkLst>
            <pc:docMk/>
            <pc:sldMk cId="133119420" sldId="257"/>
            <ac:spMk id="9" creationId="{D742D4C0-FDB8-1661-93A8-161E17F1DAE9}"/>
          </ac:spMkLst>
        </pc:spChg>
      </pc:sldChg>
    </pc:docChg>
  </pc:docChgLst>
</pc:chgInfo>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58634C55-672D-447E-A641-90E345674ACB}" type="datetimeFigureOut">
              <a:rPr kumimoji="1" lang="ja-JP" altLang="en-US" smtClean="0"/>
              <a:t>2026/5/28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F209F2-DA39-4664-A2D5-40B19C4C7EA4}" type="slidenum">
              <a:rPr kumimoji="1" lang="ja-JP" altLang="en-US" smtClean="0"/>
              <a:t>‹#›</a:t>
            </a:fld>
            <a:endParaRPr kumimoji="1" lang="ja-JP" altLang="en-US"/>
          </a:p>
        </p:txBody>
      </p:sp>
    </p:spTree>
    <p:extLst>
      <p:ext uri="{BB962C8B-B14F-4D97-AF65-F5344CB8AC3E}">
        <p14:creationId xmlns:p14="http://schemas.microsoft.com/office/powerpoint/2010/main" val="479116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58634C55-672D-447E-A641-90E345674ACB}" type="datetimeFigureOut">
              <a:rPr kumimoji="1" lang="ja-JP" altLang="en-US" smtClean="0"/>
              <a:t>2026/5/28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F209F2-DA39-4664-A2D5-40B19C4C7EA4}" type="slidenum">
              <a:rPr kumimoji="1" lang="ja-JP" altLang="en-US" smtClean="0"/>
              <a:t>‹#›</a:t>
            </a:fld>
            <a:endParaRPr kumimoji="1" lang="ja-JP" altLang="en-US"/>
          </a:p>
        </p:txBody>
      </p:sp>
    </p:spTree>
    <p:extLst>
      <p:ext uri="{BB962C8B-B14F-4D97-AF65-F5344CB8AC3E}">
        <p14:creationId xmlns:p14="http://schemas.microsoft.com/office/powerpoint/2010/main" val="1982028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58634C55-672D-447E-A641-90E345674ACB}" type="datetimeFigureOut">
              <a:rPr kumimoji="1" lang="ja-JP" altLang="en-US" smtClean="0"/>
              <a:t>2026/5/28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F209F2-DA39-4664-A2D5-40B19C4C7EA4}" type="slidenum">
              <a:rPr kumimoji="1" lang="ja-JP" altLang="en-US" smtClean="0"/>
              <a:t>‹#›</a:t>
            </a:fld>
            <a:endParaRPr kumimoji="1" lang="ja-JP" altLang="en-US"/>
          </a:p>
        </p:txBody>
      </p:sp>
    </p:spTree>
    <p:extLst>
      <p:ext uri="{BB962C8B-B14F-4D97-AF65-F5344CB8AC3E}">
        <p14:creationId xmlns:p14="http://schemas.microsoft.com/office/powerpoint/2010/main" val="1137314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58634C55-672D-447E-A641-90E345674ACB}" type="datetimeFigureOut">
              <a:rPr kumimoji="1" lang="ja-JP" altLang="en-US" smtClean="0"/>
              <a:t>2026/5/28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F209F2-DA39-4664-A2D5-40B19C4C7EA4}" type="slidenum">
              <a:rPr kumimoji="1" lang="ja-JP" altLang="en-US" smtClean="0"/>
              <a:t>‹#›</a:t>
            </a:fld>
            <a:endParaRPr kumimoji="1" lang="ja-JP" altLang="en-US"/>
          </a:p>
        </p:txBody>
      </p:sp>
    </p:spTree>
    <p:extLst>
      <p:ext uri="{BB962C8B-B14F-4D97-AF65-F5344CB8AC3E}">
        <p14:creationId xmlns:p14="http://schemas.microsoft.com/office/powerpoint/2010/main" val="517612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8634C55-672D-447E-A641-90E345674ACB}" type="datetimeFigureOut">
              <a:rPr kumimoji="1" lang="ja-JP" altLang="en-US" smtClean="0"/>
              <a:t>2026/5/28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F209F2-DA39-4664-A2D5-40B19C4C7EA4}" type="slidenum">
              <a:rPr kumimoji="1" lang="ja-JP" altLang="en-US" smtClean="0"/>
              <a:t>‹#›</a:t>
            </a:fld>
            <a:endParaRPr kumimoji="1" lang="ja-JP" altLang="en-US"/>
          </a:p>
        </p:txBody>
      </p:sp>
    </p:spTree>
    <p:extLst>
      <p:ext uri="{BB962C8B-B14F-4D97-AF65-F5344CB8AC3E}">
        <p14:creationId xmlns:p14="http://schemas.microsoft.com/office/powerpoint/2010/main" val="2671041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58634C55-672D-447E-A641-90E345674ACB}" type="datetimeFigureOut">
              <a:rPr kumimoji="1" lang="ja-JP" altLang="en-US" smtClean="0"/>
              <a:t>2026/5/28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BF209F2-DA39-4664-A2D5-40B19C4C7EA4}" type="slidenum">
              <a:rPr kumimoji="1" lang="ja-JP" altLang="en-US" smtClean="0"/>
              <a:t>‹#›</a:t>
            </a:fld>
            <a:endParaRPr kumimoji="1" lang="ja-JP" altLang="en-US"/>
          </a:p>
        </p:txBody>
      </p:sp>
    </p:spTree>
    <p:extLst>
      <p:ext uri="{BB962C8B-B14F-4D97-AF65-F5344CB8AC3E}">
        <p14:creationId xmlns:p14="http://schemas.microsoft.com/office/powerpoint/2010/main" val="3205985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58634C55-672D-447E-A641-90E345674ACB}" type="datetimeFigureOut">
              <a:rPr kumimoji="1" lang="ja-JP" altLang="en-US" smtClean="0"/>
              <a:t>2026/5/28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BF209F2-DA39-4664-A2D5-40B19C4C7EA4}" type="slidenum">
              <a:rPr kumimoji="1" lang="ja-JP" altLang="en-US" smtClean="0"/>
              <a:t>‹#›</a:t>
            </a:fld>
            <a:endParaRPr kumimoji="1" lang="ja-JP" altLang="en-US"/>
          </a:p>
        </p:txBody>
      </p:sp>
    </p:spTree>
    <p:extLst>
      <p:ext uri="{BB962C8B-B14F-4D97-AF65-F5344CB8AC3E}">
        <p14:creationId xmlns:p14="http://schemas.microsoft.com/office/powerpoint/2010/main" val="1580923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58634C55-672D-447E-A641-90E345674ACB}" type="datetimeFigureOut">
              <a:rPr kumimoji="1" lang="ja-JP" altLang="en-US" smtClean="0"/>
              <a:t>2026/5/28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BF209F2-DA39-4664-A2D5-40B19C4C7EA4}" type="slidenum">
              <a:rPr kumimoji="1" lang="ja-JP" altLang="en-US" smtClean="0"/>
              <a:t>‹#›</a:t>
            </a:fld>
            <a:endParaRPr kumimoji="1" lang="ja-JP" altLang="en-US"/>
          </a:p>
        </p:txBody>
      </p:sp>
    </p:spTree>
    <p:extLst>
      <p:ext uri="{BB962C8B-B14F-4D97-AF65-F5344CB8AC3E}">
        <p14:creationId xmlns:p14="http://schemas.microsoft.com/office/powerpoint/2010/main" val="1519202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634C55-672D-447E-A641-90E345674ACB}" type="datetimeFigureOut">
              <a:rPr kumimoji="1" lang="ja-JP" altLang="en-US" smtClean="0"/>
              <a:t>2026/5/28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BF209F2-DA39-4664-A2D5-40B19C4C7EA4}" type="slidenum">
              <a:rPr kumimoji="1" lang="ja-JP" altLang="en-US" smtClean="0"/>
              <a:t>‹#›</a:t>
            </a:fld>
            <a:endParaRPr kumimoji="1" lang="ja-JP" altLang="en-US"/>
          </a:p>
        </p:txBody>
      </p:sp>
    </p:spTree>
    <p:extLst>
      <p:ext uri="{BB962C8B-B14F-4D97-AF65-F5344CB8AC3E}">
        <p14:creationId xmlns:p14="http://schemas.microsoft.com/office/powerpoint/2010/main" val="2393119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8634C55-672D-447E-A641-90E345674ACB}" type="datetimeFigureOut">
              <a:rPr kumimoji="1" lang="ja-JP" altLang="en-US" smtClean="0"/>
              <a:t>2026/5/28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BF209F2-DA39-4664-A2D5-40B19C4C7EA4}" type="slidenum">
              <a:rPr kumimoji="1" lang="ja-JP" altLang="en-US" smtClean="0"/>
              <a:t>‹#›</a:t>
            </a:fld>
            <a:endParaRPr kumimoji="1" lang="ja-JP" altLang="en-US"/>
          </a:p>
        </p:txBody>
      </p:sp>
    </p:spTree>
    <p:extLst>
      <p:ext uri="{BB962C8B-B14F-4D97-AF65-F5344CB8AC3E}">
        <p14:creationId xmlns:p14="http://schemas.microsoft.com/office/powerpoint/2010/main" val="134110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8634C55-672D-447E-A641-90E345674ACB}" type="datetimeFigureOut">
              <a:rPr kumimoji="1" lang="ja-JP" altLang="en-US" smtClean="0"/>
              <a:t>2026/5/28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BF209F2-DA39-4664-A2D5-40B19C4C7EA4}" type="slidenum">
              <a:rPr kumimoji="1" lang="ja-JP" altLang="en-US" smtClean="0"/>
              <a:t>‹#›</a:t>
            </a:fld>
            <a:endParaRPr kumimoji="1" lang="ja-JP" altLang="en-US"/>
          </a:p>
        </p:txBody>
      </p:sp>
    </p:spTree>
    <p:extLst>
      <p:ext uri="{BB962C8B-B14F-4D97-AF65-F5344CB8AC3E}">
        <p14:creationId xmlns:p14="http://schemas.microsoft.com/office/powerpoint/2010/main" val="721439297"/>
      </p:ext>
    </p:extLst>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634C55-672D-447E-A641-90E345674ACB}" type="datetimeFigureOut">
              <a:rPr kumimoji="1" lang="ja-JP" altLang="en-US" smtClean="0"/>
              <a:t>2026/5/28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F209F2-DA39-4664-A2D5-40B19C4C7EA4}" type="slidenum">
              <a:rPr kumimoji="1" lang="ja-JP" altLang="en-US" smtClean="0"/>
              <a:t>‹#›</a:t>
            </a:fld>
            <a:endParaRPr kumimoji="1" lang="ja-JP" altLang="en-US"/>
          </a:p>
        </p:txBody>
      </p:sp>
    </p:spTree>
    <p:extLst>
      <p:ext uri="{BB962C8B-B14F-4D97-AF65-F5344CB8AC3E}">
        <p14:creationId xmlns:p14="http://schemas.microsoft.com/office/powerpoint/2010/main" val="8879155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1" Type="http://schemas.openxmlformats.org/officeDocument/2006/relationships/slideLayout" Target="../slideLayouts/slideLayout1.xml" />
</Relationships>
</file>

<file path=ppt/slides/_rels/slide2.xml.rels>&#65279;<?xml version="1.0" encoding="utf-8" standalone="yes"?>
<Relationships xmlns="http://schemas.openxmlformats.org/package/2006/relationships">
  <Relationship Id="rId3" Type="http://schemas.openxmlformats.org/officeDocument/2006/relationships/hyperlink" Target="https://www.town.ohi.fukui.jp/iju/5102/seido/p19943_d/img/002.jpg" TargetMode="External" />
  <Relationship Id="rId2" Type="http://schemas.openxmlformats.org/officeDocument/2006/relationships/image" Target="../media/image1.png" />
  <Relationship Id="rId1" Type="http://schemas.openxmlformats.org/officeDocument/2006/relationships/slideLayout" Target="../slideLayouts/slideLayout1.xml" />
  <Relationship Id="rId4" Type="http://schemas.openxmlformats.org/officeDocument/2006/relationships/image" Target="../media/image2.jpeg"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B59448AE-9AAE-D9DA-9536-9A900F67DF44}"/>
              </a:ext>
            </a:extLst>
          </p:cNvPr>
          <p:cNvSpPr/>
          <p:nvPr/>
        </p:nvSpPr>
        <p:spPr>
          <a:xfrm>
            <a:off x="171317" y="995763"/>
            <a:ext cx="4320000" cy="56201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地域課題</a:t>
            </a:r>
            <a:r>
              <a:rPr kumimoji="1" lang="en-US" altLang="ja-JP" sz="1400" b="1" dirty="0">
                <a:solidFill>
                  <a:schemeClr val="tx1"/>
                </a:solidFill>
                <a:latin typeface="Meiryo UI" panose="020B0604030504040204" pitchFamily="50" charset="-128"/>
                <a:ea typeface="Meiryo UI" panose="020B0604030504040204" pitchFamily="50" charset="-128"/>
              </a:rPr>
              <a:t>】</a:t>
            </a: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en-US" altLang="ja-JP" sz="1400" b="1" dirty="0">
                <a:solidFill>
                  <a:schemeClr val="tx1"/>
                </a:solidFill>
                <a:latin typeface="Meiryo UI"/>
                <a:ea typeface="Meiryo UI"/>
              </a:rPr>
              <a:t>【</a:t>
            </a:r>
            <a:r>
              <a:rPr kumimoji="1" lang="en-US" altLang="ja-JP" sz="1400" b="1" dirty="0" err="1">
                <a:solidFill>
                  <a:schemeClr val="tx1"/>
                </a:solidFill>
                <a:latin typeface="Meiryo UI"/>
                <a:ea typeface="Meiryo UI"/>
              </a:rPr>
              <a:t>プラン</a:t>
            </a:r>
            <a:r>
              <a:rPr kumimoji="1" lang="ja-JP" altLang="en-US" sz="1400" b="1" dirty="0">
                <a:solidFill>
                  <a:schemeClr val="tx1"/>
                </a:solidFill>
                <a:latin typeface="Meiryo UI"/>
                <a:ea typeface="Meiryo UI"/>
              </a:rPr>
              <a:t>目的</a:t>
            </a:r>
            <a:r>
              <a:rPr kumimoji="1" lang="en-US" altLang="ja-JP" sz="1400" b="1" dirty="0">
                <a:solidFill>
                  <a:schemeClr val="tx1"/>
                </a:solidFill>
                <a:latin typeface="Meiryo UI"/>
                <a:ea typeface="Meiryo UI"/>
              </a:rPr>
              <a:t>】</a:t>
            </a:r>
            <a:endParaRPr lang="en-US" altLang="ja-JP" sz="1400" b="1" dirty="0">
              <a:solidFill>
                <a:schemeClr val="tx1"/>
              </a:solidFill>
              <a:latin typeface="Meiryo UI"/>
              <a:ea typeface="Meiryo UI"/>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en-US" altLang="ja-JP" sz="1400" b="1">
                <a:solidFill>
                  <a:schemeClr val="tx1"/>
                </a:solidFill>
                <a:latin typeface="Meiryo UI"/>
                <a:ea typeface="Meiryo UI"/>
              </a:rPr>
              <a:t>【</a:t>
            </a:r>
            <a:r>
              <a:rPr kumimoji="1" lang="ja-JP" altLang="en-US" sz="1400" b="1" err="1">
                <a:solidFill>
                  <a:schemeClr val="tx1"/>
                </a:solidFill>
                <a:latin typeface="Meiryo UI"/>
                <a:ea typeface="Meiryo UI"/>
              </a:rPr>
              <a:t>プラン概要</a:t>
            </a:r>
            <a:r>
              <a:rPr kumimoji="1" lang="en-US" altLang="ja-JP" sz="1400" b="1" err="1">
                <a:solidFill>
                  <a:schemeClr val="tx1"/>
                </a:solidFill>
                <a:latin typeface="Meiryo UI"/>
                <a:ea typeface="Meiryo UI"/>
              </a:rPr>
              <a:t>】</a:t>
            </a:r>
            <a:endParaRPr lang="en-US" altLang="ja-JP" sz="1400" b="1" err="1">
              <a:solidFill>
                <a:schemeClr val="tx1"/>
              </a:solidFill>
              <a:latin typeface="Meiryo UI"/>
              <a:ea typeface="Meiryo UI"/>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持続性</a:t>
            </a:r>
            <a:r>
              <a:rPr kumimoji="1" lang="en-US" altLang="ja-JP" sz="1400" b="1" dirty="0">
                <a:solidFill>
                  <a:schemeClr val="tx1"/>
                </a:solidFill>
                <a:latin typeface="Meiryo UI" panose="020B0604030504040204" pitchFamily="50" charset="-128"/>
                <a:ea typeface="Meiryo UI" panose="020B0604030504040204" pitchFamily="50" charset="-128"/>
              </a:rPr>
              <a:t>】</a:t>
            </a: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ja-JP" altLang="en-US" sz="1400" dirty="0">
              <a:solidFill>
                <a:schemeClr val="tx1"/>
              </a:solidFill>
              <a:latin typeface="Meiryo UI" panose="020B0604030504040204" pitchFamily="50" charset="-128"/>
              <a:ea typeface="Meiryo UI" panose="020B0604030504040204" pitchFamily="50" charset="-128"/>
            </a:endParaRPr>
          </a:p>
          <a:p>
            <a:endParaRPr kumimoji="1" lang="ja-JP" altLang="en-US" sz="1400" dirty="0">
              <a:solidFill>
                <a:schemeClr val="tx1"/>
              </a:solidFill>
              <a:latin typeface="Meiryo UI" panose="020B0604030504040204" pitchFamily="50" charset="-128"/>
              <a:ea typeface="Meiryo UI" panose="020B0604030504040204" pitchFamily="50" charset="-128"/>
            </a:endParaRPr>
          </a:p>
          <a:p>
            <a:endParaRPr kumimoji="1" lang="ja-JP" altLang="en-US" sz="1400" dirty="0">
              <a:solidFill>
                <a:schemeClr val="tx1"/>
              </a:solidFill>
              <a:latin typeface="Meiryo UI" panose="020B0604030504040204" pitchFamily="50" charset="-128"/>
              <a:ea typeface="Meiryo UI" panose="020B0604030504040204" pitchFamily="50" charset="-128"/>
            </a:endParaRPr>
          </a:p>
          <a:p>
            <a:endParaRPr kumimoji="1" lang="ja-JP" altLang="en-US"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ja-JP" altLang="en-US" sz="1400" dirty="0">
              <a:solidFill>
                <a:schemeClr val="tx1"/>
              </a:solidFill>
              <a:latin typeface="Meiryo UI" panose="020B0604030504040204" pitchFamily="50" charset="-128"/>
              <a:ea typeface="Meiryo UI" panose="020B0604030504040204" pitchFamily="50" charset="-128"/>
            </a:endParaRPr>
          </a:p>
          <a:p>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C6CE2CF3-4382-5AD6-EDC0-A9792BB81497}"/>
              </a:ext>
            </a:extLst>
          </p:cNvPr>
          <p:cNvSpPr/>
          <p:nvPr/>
        </p:nvSpPr>
        <p:spPr>
          <a:xfrm>
            <a:off x="4652683" y="1006536"/>
            <a:ext cx="4284000" cy="2498664"/>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kumimoji="1" lang="ja-JP" altLang="en-US" sz="1100" dirty="0">
                <a:solidFill>
                  <a:schemeClr val="tx1"/>
                </a:solidFill>
                <a:latin typeface="Meiryo UI" panose="020B0604030504040204" pitchFamily="50" charset="-128"/>
                <a:ea typeface="Meiryo UI" panose="020B0604030504040204" pitchFamily="50" charset="-128"/>
              </a:rPr>
              <a:t>１年目の収支を記載すること</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２年目以降を含む収支の詳細については、</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企画提案書に記載すること。　　　</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収入                                       支出</a:t>
            </a:r>
          </a:p>
          <a:p>
            <a:r>
              <a:rPr kumimoji="1" lang="ja-JP" altLang="en-US" sz="1400" dirty="0">
                <a:solidFill>
                  <a:schemeClr val="tx1"/>
                </a:solidFill>
                <a:latin typeface="Meiryo UI" panose="020B0604030504040204" pitchFamily="50" charset="-128"/>
                <a:ea typeface="Meiryo UI" panose="020B0604030504040204" pitchFamily="50" charset="-128"/>
              </a:rPr>
              <a:t>　　　</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9973D4AE-1506-4E57-C593-5B15E8E42E3A}"/>
              </a:ext>
            </a:extLst>
          </p:cNvPr>
          <p:cNvSpPr/>
          <p:nvPr/>
        </p:nvSpPr>
        <p:spPr>
          <a:xfrm>
            <a:off x="171317" y="635763"/>
            <a:ext cx="4320000" cy="360000"/>
          </a:xfrm>
          <a:prstGeom prst="rect">
            <a:avLst/>
          </a:prstGeom>
        </p:spPr>
        <p:style>
          <a:lnRef idx="1">
            <a:schemeClr val="accent6"/>
          </a:lnRef>
          <a:fillRef idx="3">
            <a:schemeClr val="accent6"/>
          </a:fillRef>
          <a:effectRef idx="2">
            <a:schemeClr val="accent6"/>
          </a:effectRef>
          <a:fontRef idx="minor">
            <a:schemeClr val="lt1"/>
          </a:fontRef>
        </p:style>
        <p:txBody>
          <a:bodyPr lIns="91440" tIns="45720" rIns="91440" bIns="45720" rtlCol="0" anchor="ctr"/>
          <a:lstStyle/>
          <a:p>
            <a:pPr algn="ctr"/>
            <a:r>
              <a:rPr kumimoji="1" lang="ja-JP" altLang="en-US" sz="1600" b="1">
                <a:latin typeface="Meiryo UI"/>
                <a:ea typeface="Meiryo UI"/>
              </a:rPr>
              <a:t>プランの内容</a:t>
            </a:r>
          </a:p>
        </p:txBody>
      </p:sp>
      <p:sp>
        <p:nvSpPr>
          <p:cNvPr id="7" name="正方形/長方形 6">
            <a:extLst>
              <a:ext uri="{FF2B5EF4-FFF2-40B4-BE49-F238E27FC236}">
                <a16:creationId xmlns:a16="http://schemas.microsoft.com/office/drawing/2014/main" id="{286C78A2-DCA0-7081-1FA0-0CD392A64D03}"/>
              </a:ext>
            </a:extLst>
          </p:cNvPr>
          <p:cNvSpPr/>
          <p:nvPr/>
        </p:nvSpPr>
        <p:spPr>
          <a:xfrm>
            <a:off x="4652683" y="4057518"/>
            <a:ext cx="4320000" cy="25584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kumimoji="1" lang="en-US" altLang="ja-JP" sz="1400" b="1" dirty="0">
                <a:solidFill>
                  <a:schemeClr val="tx1"/>
                </a:solidFill>
                <a:latin typeface="Meiryo UI"/>
                <a:ea typeface="Meiryo UI"/>
              </a:rPr>
              <a:t>【</a:t>
            </a:r>
            <a:r>
              <a:rPr kumimoji="1" lang="ja-JP" altLang="en-US" sz="1400" b="1">
                <a:solidFill>
                  <a:schemeClr val="tx1"/>
                </a:solidFill>
                <a:latin typeface="Meiryo UI"/>
                <a:ea typeface="Meiryo UI"/>
              </a:rPr>
              <a:t>定量的な効果</a:t>
            </a:r>
            <a:r>
              <a:rPr kumimoji="1" lang="en-US" altLang="ja-JP" sz="1400" b="1" dirty="0">
                <a:solidFill>
                  <a:schemeClr val="tx1"/>
                </a:solidFill>
                <a:latin typeface="Meiryo UI"/>
                <a:ea typeface="Meiryo UI"/>
              </a:rPr>
              <a:t>】</a:t>
            </a:r>
          </a:p>
          <a:p>
            <a:endParaRPr kumimoji="1" lang="en-US" altLang="ja-JP" sz="1400" b="1" dirty="0">
              <a:solidFill>
                <a:schemeClr val="tx1"/>
              </a:solidFill>
              <a:latin typeface="Meiryo UI" panose="020B0604030504040204" pitchFamily="50" charset="-128"/>
              <a:ea typeface="Meiryo UI" panose="020B0604030504040204" pitchFamily="50" charset="-128"/>
            </a:endParaRPr>
          </a:p>
          <a:p>
            <a:endParaRPr kumimoji="1" lang="en-US" altLang="ja-JP" sz="1400" b="1" dirty="0">
              <a:solidFill>
                <a:schemeClr val="tx1"/>
              </a:solidFill>
              <a:latin typeface="Meiryo UI" panose="020B0604030504040204" pitchFamily="50" charset="-128"/>
              <a:ea typeface="Meiryo UI" panose="020B0604030504040204" pitchFamily="50" charset="-128"/>
            </a:endParaRPr>
          </a:p>
          <a:p>
            <a:endParaRPr kumimoji="1" lang="en-US" altLang="ja-JP" sz="1400" b="1" dirty="0">
              <a:solidFill>
                <a:schemeClr val="tx1"/>
              </a:solidFill>
              <a:latin typeface="Meiryo UI" panose="020B0604030504040204" pitchFamily="50" charset="-128"/>
              <a:ea typeface="Meiryo UI" panose="020B0604030504040204" pitchFamily="50" charset="-128"/>
            </a:endParaRPr>
          </a:p>
          <a:p>
            <a:endParaRPr kumimoji="1" lang="en-US" altLang="ja-JP" sz="1400" b="1" dirty="0">
              <a:solidFill>
                <a:schemeClr val="tx1"/>
              </a:solidFill>
              <a:latin typeface="Meiryo UI" panose="020B0604030504040204" pitchFamily="50" charset="-128"/>
              <a:ea typeface="Meiryo UI" panose="020B0604030504040204" pitchFamily="50" charset="-128"/>
            </a:endParaRPr>
          </a:p>
          <a:p>
            <a:endParaRPr kumimoji="1" lang="ja-JP" altLang="en-US" sz="800" dirty="0">
              <a:solidFill>
                <a:schemeClr val="tx1"/>
              </a:solidFill>
              <a:latin typeface="Meiryo UI" panose="020B0604030504040204" pitchFamily="50" charset="-128"/>
              <a:ea typeface="Meiryo UI" panose="020B0604030504040204" pitchFamily="50" charset="-128"/>
            </a:endParaRPr>
          </a:p>
          <a:p>
            <a:r>
              <a:rPr kumimoji="1" lang="en-US" altLang="ja-JP" sz="1400" b="1" dirty="0">
                <a:solidFill>
                  <a:schemeClr val="tx1"/>
                </a:solidFill>
                <a:latin typeface="Meiryo UI"/>
                <a:ea typeface="Meiryo UI"/>
              </a:rPr>
              <a:t>【</a:t>
            </a:r>
            <a:r>
              <a:rPr kumimoji="1" lang="ja-JP" altLang="en-US" sz="1400" b="1">
                <a:solidFill>
                  <a:schemeClr val="tx1"/>
                </a:solidFill>
                <a:latin typeface="Meiryo UI"/>
                <a:ea typeface="Meiryo UI"/>
              </a:rPr>
              <a:t>定性的な効果</a:t>
            </a:r>
            <a:r>
              <a:rPr kumimoji="1" lang="en-US" altLang="ja-JP" sz="1400" b="1" dirty="0">
                <a:solidFill>
                  <a:schemeClr val="tx1"/>
                </a:solidFill>
                <a:latin typeface="Meiryo UI"/>
                <a:ea typeface="Meiryo UI"/>
              </a:rPr>
              <a:t>】</a:t>
            </a:r>
            <a:endParaRPr kumimoji="1" lang="ja-JP" altLang="en-US" sz="1400" b="1" dirty="0">
              <a:solidFill>
                <a:schemeClr val="tx1"/>
              </a:solidFill>
              <a:latin typeface="Meiryo UI"/>
              <a:ea typeface="Meiryo UI"/>
            </a:endParaRPr>
          </a:p>
          <a:p>
            <a:r>
              <a:rPr kumimoji="1" lang="ja-JP" altLang="en-US" sz="1400" dirty="0">
                <a:solidFill>
                  <a:schemeClr val="tx1"/>
                </a:solidFill>
                <a:latin typeface="Meiryo UI" panose="020B0604030504040204" pitchFamily="50" charset="-128"/>
                <a:ea typeface="Meiryo UI" panose="020B0604030504040204" pitchFamily="50" charset="-128"/>
              </a:rPr>
              <a:t>　</a:t>
            </a:r>
            <a:endParaRPr kumimoji="1" lang="ja-JP" altLang="en-US" sz="1400" dirty="0">
              <a:solidFill>
                <a:srgbClr val="FF0000"/>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9181E000-2399-110A-74A9-CDC961410BB8}"/>
              </a:ext>
            </a:extLst>
          </p:cNvPr>
          <p:cNvSpPr/>
          <p:nvPr/>
        </p:nvSpPr>
        <p:spPr>
          <a:xfrm>
            <a:off x="4652683" y="635763"/>
            <a:ext cx="4320000" cy="3600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lIns="91440" tIns="45720" rIns="91440" bIns="45720" rtlCol="0" anchor="ctr"/>
          <a:lstStyle/>
          <a:p>
            <a:pPr algn="ctr"/>
            <a:r>
              <a:rPr kumimoji="1" lang="ja-JP" altLang="en-US" sz="1600" b="1" dirty="0">
                <a:latin typeface="Meiryo UI" panose="020B0604030504040204" pitchFamily="50" charset="-128"/>
                <a:ea typeface="Meiryo UI" panose="020B0604030504040204" pitchFamily="50" charset="-128"/>
              </a:rPr>
              <a:t>１年目事業予算</a:t>
            </a:r>
          </a:p>
        </p:txBody>
      </p:sp>
      <p:sp>
        <p:nvSpPr>
          <p:cNvPr id="9" name="正方形/長方形 8">
            <a:extLst>
              <a:ext uri="{FF2B5EF4-FFF2-40B4-BE49-F238E27FC236}">
                <a16:creationId xmlns:a16="http://schemas.microsoft.com/office/drawing/2014/main" id="{D742D4C0-FDB8-1661-93A8-161E17F1DAE9}"/>
              </a:ext>
            </a:extLst>
          </p:cNvPr>
          <p:cNvSpPr/>
          <p:nvPr/>
        </p:nvSpPr>
        <p:spPr>
          <a:xfrm>
            <a:off x="4652683" y="3691465"/>
            <a:ext cx="4320000" cy="3600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lIns="91440" tIns="45720" rIns="91440" bIns="45720" rtlCol="0" anchor="ctr"/>
          <a:lstStyle/>
          <a:p>
            <a:pPr algn="ctr"/>
            <a:r>
              <a:rPr kumimoji="1" lang="ja-JP" altLang="en-US" sz="1600" b="1" dirty="0">
                <a:latin typeface="Meiryo UI" panose="020B0604030504040204" pitchFamily="50" charset="-128"/>
                <a:ea typeface="Meiryo UI" panose="020B0604030504040204" pitchFamily="50" charset="-128"/>
              </a:rPr>
              <a:t>想定する事業効果</a:t>
            </a:r>
            <a:r>
              <a:rPr kumimoji="1" lang="en-US" altLang="ja-JP"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プラン完了後に実績を更新するものとする</a:t>
            </a:r>
            <a:endParaRPr kumimoji="1" lang="ja-JP" altLang="en-US" sz="1600" b="1" dirty="0">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7F63831E-99F4-3DA0-4CEB-BBF6E8A5797F}"/>
              </a:ext>
            </a:extLst>
          </p:cNvPr>
          <p:cNvSpPr/>
          <p:nvPr/>
        </p:nvSpPr>
        <p:spPr>
          <a:xfrm>
            <a:off x="295556" y="342899"/>
            <a:ext cx="5718495" cy="2490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tx1"/>
                </a:solidFill>
                <a:latin typeface="Meiryo UI" panose="020B0604030504040204" pitchFamily="50" charset="-128"/>
                <a:ea typeface="Meiryo UI" panose="020B0604030504040204" pitchFamily="50" charset="-128"/>
              </a:rPr>
              <a:t>プラン名</a:t>
            </a:r>
            <a:r>
              <a:rPr kumimoji="1" lang="en-US" altLang="ja-JP" sz="2000" b="1" dirty="0">
                <a:solidFill>
                  <a:schemeClr val="tx1"/>
                </a:solidFill>
                <a:latin typeface="Meiryo UI" panose="020B0604030504040204" pitchFamily="50" charset="-128"/>
                <a:ea typeface="Meiryo UI" panose="020B0604030504040204" pitchFamily="50" charset="-128"/>
              </a:rPr>
              <a:t>:</a:t>
            </a:r>
            <a:endParaRPr kumimoji="1" lang="ja-JP" altLang="en-US" sz="2000" b="1" dirty="0">
              <a:solidFill>
                <a:schemeClr val="tx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EC3281B1-E9A6-3B32-C87C-7062FC987A15}"/>
              </a:ext>
            </a:extLst>
          </p:cNvPr>
          <p:cNvSpPr/>
          <p:nvPr/>
        </p:nvSpPr>
        <p:spPr>
          <a:xfrm>
            <a:off x="6674884" y="286703"/>
            <a:ext cx="2293979"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kumimoji="1" lang="ja-JP" altLang="en-US" sz="1400" b="1">
                <a:solidFill>
                  <a:schemeClr val="tx1"/>
                </a:solidFill>
                <a:latin typeface="Meiryo UI"/>
                <a:ea typeface="Meiryo UI"/>
              </a:rPr>
              <a:t>グループ名または氏名：</a:t>
            </a:r>
          </a:p>
        </p:txBody>
      </p:sp>
      <p:sp>
        <p:nvSpPr>
          <p:cNvPr id="2" name="正方形/長方形 1">
            <a:extLst>
              <a:ext uri="{FF2B5EF4-FFF2-40B4-BE49-F238E27FC236}">
                <a16:creationId xmlns:a16="http://schemas.microsoft.com/office/drawing/2014/main" id="{659DAFCA-5CC7-1F38-1205-64348C46445E}"/>
              </a:ext>
            </a:extLst>
          </p:cNvPr>
          <p:cNvSpPr/>
          <p:nvPr/>
        </p:nvSpPr>
        <p:spPr>
          <a:xfrm>
            <a:off x="295555" y="53677"/>
            <a:ext cx="5718495" cy="2490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solidFill>
                  <a:schemeClr val="tx1"/>
                </a:solidFill>
                <a:latin typeface="Meiryo UI" panose="020B0604030504040204" pitchFamily="50" charset="-128"/>
                <a:ea typeface="Meiryo UI" panose="020B0604030504040204" pitchFamily="50" charset="-128"/>
              </a:rPr>
              <a:t>プラン概要書（様式第２号）</a:t>
            </a:r>
          </a:p>
        </p:txBody>
      </p:sp>
    </p:spTree>
    <p:extLst>
      <p:ext uri="{BB962C8B-B14F-4D97-AF65-F5344CB8AC3E}">
        <p14:creationId xmlns:p14="http://schemas.microsoft.com/office/powerpoint/2010/main" val="3758454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B59448AE-9AAE-D9DA-9536-9A900F67DF44}"/>
              </a:ext>
            </a:extLst>
          </p:cNvPr>
          <p:cNvSpPr/>
          <p:nvPr/>
        </p:nvSpPr>
        <p:spPr>
          <a:xfrm>
            <a:off x="171317" y="995763"/>
            <a:ext cx="4320000" cy="56201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地域課題</a:t>
            </a:r>
            <a:r>
              <a:rPr kumimoji="1" lang="en-US" altLang="ja-JP" sz="1400" b="1" dirty="0">
                <a:solidFill>
                  <a:schemeClr val="tx1"/>
                </a:solidFill>
                <a:latin typeface="Meiryo UI" panose="020B0604030504040204" pitchFamily="50" charset="-128"/>
                <a:ea typeface="Meiryo UI" panose="020B0604030504040204" pitchFamily="50" charset="-128"/>
              </a:rPr>
              <a:t>】</a:t>
            </a:r>
          </a:p>
          <a:p>
            <a:r>
              <a:rPr kumimoji="1" lang="ja-JP" altLang="en-US" sz="1200" dirty="0">
                <a:solidFill>
                  <a:schemeClr val="tx1"/>
                </a:solidFill>
                <a:latin typeface="Meiryo UI" panose="020B0604030504040204" pitchFamily="50" charset="-128"/>
                <a:ea typeface="Meiryo UI" panose="020B0604030504040204" pitchFamily="50" charset="-128"/>
              </a:rPr>
              <a:t>　福井市●●地区は日本海に面する風光明媚で自然豊かな環境であり、古来より人が居住する伝統と格式のある地域であるものの、平成</a:t>
            </a:r>
            <a:r>
              <a:rPr kumimoji="1" lang="en-US" altLang="ja-JP" sz="1200" dirty="0">
                <a:solidFill>
                  <a:schemeClr val="tx1"/>
                </a:solidFill>
                <a:latin typeface="Meiryo UI" panose="020B0604030504040204" pitchFamily="50" charset="-128"/>
                <a:ea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rPr>
              <a:t>年に約</a:t>
            </a:r>
            <a:r>
              <a:rPr kumimoji="1" lang="en-US" altLang="ja-JP" sz="1200" dirty="0">
                <a:solidFill>
                  <a:schemeClr val="tx1"/>
                </a:solidFill>
                <a:latin typeface="Meiryo UI" panose="020B0604030504040204" pitchFamily="50" charset="-128"/>
                <a:ea typeface="Meiryo UI" panose="020B0604030504040204" pitchFamily="50" charset="-128"/>
              </a:rPr>
              <a:t>1,500</a:t>
            </a:r>
            <a:r>
              <a:rPr kumimoji="1" lang="ja-JP" altLang="en-US" sz="1200" dirty="0">
                <a:solidFill>
                  <a:schemeClr val="tx1"/>
                </a:solidFill>
                <a:latin typeface="Meiryo UI" panose="020B0604030504040204" pitchFamily="50" charset="-128"/>
                <a:ea typeface="Meiryo UI" panose="020B0604030504040204" pitchFamily="50" charset="-128"/>
              </a:rPr>
              <a:t>人だった人口が令和</a:t>
            </a:r>
            <a:r>
              <a:rPr kumimoji="1" lang="en-US" altLang="ja-JP" sz="1200" dirty="0">
                <a:solidFill>
                  <a:schemeClr val="tx1"/>
                </a:solidFill>
                <a:latin typeface="Meiryo UI" panose="020B0604030504040204" pitchFamily="50" charset="-128"/>
                <a:ea typeface="Meiryo UI" panose="020B0604030504040204" pitchFamily="50" charset="-128"/>
              </a:rPr>
              <a:t>6</a:t>
            </a:r>
            <a:r>
              <a:rPr kumimoji="1" lang="ja-JP" altLang="en-US" sz="1200" dirty="0">
                <a:solidFill>
                  <a:schemeClr val="tx1"/>
                </a:solidFill>
                <a:latin typeface="Meiryo UI" panose="020B0604030504040204" pitchFamily="50" charset="-128"/>
                <a:ea typeface="Meiryo UI" panose="020B0604030504040204" pitchFamily="50" charset="-128"/>
              </a:rPr>
              <a:t>年には約</a:t>
            </a:r>
            <a:r>
              <a:rPr kumimoji="1" lang="en-US" altLang="ja-JP" sz="1200" dirty="0">
                <a:solidFill>
                  <a:schemeClr val="tx1"/>
                </a:solidFill>
                <a:latin typeface="Meiryo UI" panose="020B0604030504040204" pitchFamily="50" charset="-128"/>
                <a:ea typeface="Meiryo UI" panose="020B0604030504040204" pitchFamily="50" charset="-128"/>
              </a:rPr>
              <a:t>900</a:t>
            </a:r>
            <a:r>
              <a:rPr kumimoji="1" lang="ja-JP" altLang="en-US" sz="1200" dirty="0">
                <a:solidFill>
                  <a:schemeClr val="tx1"/>
                </a:solidFill>
                <a:latin typeface="Meiryo UI" panose="020B0604030504040204" pitchFamily="50" charset="-128"/>
                <a:ea typeface="Meiryo UI" panose="020B0604030504040204" pitchFamily="50" charset="-128"/>
              </a:rPr>
              <a:t>人となっており約</a:t>
            </a:r>
            <a:r>
              <a:rPr kumimoji="1" lang="en-US" altLang="ja-JP" sz="1200" dirty="0">
                <a:solidFill>
                  <a:schemeClr val="tx1"/>
                </a:solidFill>
                <a:latin typeface="Meiryo UI" panose="020B0604030504040204" pitchFamily="50" charset="-128"/>
                <a:ea typeface="Meiryo UI" panose="020B0604030504040204" pitchFamily="50" charset="-128"/>
              </a:rPr>
              <a:t>30</a:t>
            </a:r>
            <a:r>
              <a:rPr kumimoji="1" lang="ja-JP" altLang="en-US" sz="1200" dirty="0">
                <a:solidFill>
                  <a:schemeClr val="tx1"/>
                </a:solidFill>
                <a:latin typeface="Meiryo UI" panose="020B0604030504040204" pitchFamily="50" charset="-128"/>
                <a:ea typeface="Meiryo UI" panose="020B0604030504040204" pitchFamily="50" charset="-128"/>
              </a:rPr>
              <a:t>年間で約</a:t>
            </a:r>
            <a:r>
              <a:rPr kumimoji="1" lang="en-US" altLang="ja-JP" sz="1200" dirty="0">
                <a:solidFill>
                  <a:schemeClr val="tx1"/>
                </a:solidFill>
                <a:latin typeface="Meiryo UI" panose="020B0604030504040204" pitchFamily="50" charset="-128"/>
                <a:ea typeface="Meiryo UI" panose="020B0604030504040204" pitchFamily="50" charset="-128"/>
              </a:rPr>
              <a:t>6</a:t>
            </a:r>
            <a:r>
              <a:rPr kumimoji="1" lang="ja-JP" altLang="en-US" sz="1200" dirty="0">
                <a:solidFill>
                  <a:schemeClr val="tx1"/>
                </a:solidFill>
                <a:latin typeface="Meiryo UI" panose="020B0604030504040204" pitchFamily="50" charset="-128"/>
                <a:ea typeface="Meiryo UI" panose="020B0604030504040204" pitchFamily="50" charset="-128"/>
              </a:rPr>
              <a:t>割も減少し、かつ高齢化率が</a:t>
            </a:r>
            <a:r>
              <a:rPr kumimoji="1" lang="en-US" altLang="ja-JP" sz="1200" dirty="0">
                <a:solidFill>
                  <a:schemeClr val="tx1"/>
                </a:solidFill>
                <a:latin typeface="Meiryo UI" panose="020B0604030504040204" pitchFamily="50" charset="-128"/>
                <a:ea typeface="Meiryo UI" panose="020B0604030504040204" pitchFamily="50" charset="-128"/>
              </a:rPr>
              <a:t>35</a:t>
            </a:r>
            <a:r>
              <a:rPr kumimoji="1" lang="ja-JP" altLang="en-US" sz="1200" dirty="0">
                <a:solidFill>
                  <a:schemeClr val="tx1"/>
                </a:solidFill>
                <a:latin typeface="Meiryo UI" panose="020B0604030504040204" pitchFamily="50" charset="-128"/>
                <a:ea typeface="Meiryo UI" panose="020B0604030504040204" pitchFamily="50" charset="-128"/>
              </a:rPr>
              <a:t>％と全国平均を大きく上回っている。それにともない空き家が増加し景観・安全面での地域の大きな課題となっている。</a:t>
            </a:r>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en-US" altLang="ja-JP" sz="1400" b="1" dirty="0">
                <a:solidFill>
                  <a:schemeClr val="tx1"/>
                </a:solidFill>
                <a:latin typeface="Meiryo UI"/>
                <a:ea typeface="Meiryo UI"/>
              </a:rPr>
              <a:t>【</a:t>
            </a:r>
            <a:r>
              <a:rPr kumimoji="1" lang="en-US" altLang="ja-JP" sz="1400" b="1" dirty="0" err="1">
                <a:solidFill>
                  <a:schemeClr val="tx1"/>
                </a:solidFill>
                <a:latin typeface="Meiryo UI"/>
                <a:ea typeface="Meiryo UI"/>
              </a:rPr>
              <a:t>プラン</a:t>
            </a:r>
            <a:r>
              <a:rPr kumimoji="1" lang="ja-JP" altLang="en-US" sz="1400" b="1" dirty="0">
                <a:solidFill>
                  <a:schemeClr val="tx1"/>
                </a:solidFill>
                <a:latin typeface="Meiryo UI"/>
                <a:ea typeface="Meiryo UI"/>
              </a:rPr>
              <a:t>目的</a:t>
            </a:r>
            <a:r>
              <a:rPr kumimoji="1" lang="en-US" altLang="ja-JP" sz="1400" b="1" dirty="0">
                <a:solidFill>
                  <a:schemeClr val="tx1"/>
                </a:solidFill>
                <a:latin typeface="Meiryo UI"/>
                <a:ea typeface="Meiryo UI"/>
              </a:rPr>
              <a:t>】</a:t>
            </a:r>
            <a:endParaRPr lang="en-US" altLang="ja-JP" sz="1400" b="1" dirty="0">
              <a:solidFill>
                <a:schemeClr val="tx1"/>
              </a:solidFill>
              <a:latin typeface="Meiryo UI"/>
              <a:ea typeface="Meiryo UI"/>
            </a:endParaRPr>
          </a:p>
          <a:p>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ja-JP" altLang="en-US" sz="1200" dirty="0">
                <a:solidFill>
                  <a:schemeClr val="tx1"/>
                </a:solidFill>
                <a:latin typeface="Meiryo UI" panose="020B0604030504040204" pitchFamily="50" charset="-128"/>
                <a:ea typeface="Meiryo UI" panose="020B0604030504040204" pitchFamily="50" charset="-128"/>
              </a:rPr>
              <a:t>空き家は不在期間が長引くと修繕等に大きな金額がかかり取り壊しを選択されることが多い。一方で、仏壇があるなどの理由で不動産会社に物件情報すら出していないことも多く、使える空き家が市場に出てこない為に結果的に使えない空き家となる事例も散見される。そこで、信頼感のある地域コミュニティーが購入希望者を募りその間をマッチングすることで、空き家の利活用と移住者増による地域の活性化を図る。</a:t>
            </a:r>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en-US" altLang="ja-JP" sz="1400" b="1" dirty="0">
                <a:solidFill>
                  <a:schemeClr val="tx1"/>
                </a:solidFill>
                <a:latin typeface="Meiryo UI"/>
                <a:ea typeface="Meiryo UI"/>
              </a:rPr>
              <a:t>【</a:t>
            </a:r>
            <a:r>
              <a:rPr kumimoji="1" lang="ja-JP" altLang="en-US" sz="1400" b="1">
                <a:solidFill>
                  <a:schemeClr val="tx1"/>
                </a:solidFill>
                <a:latin typeface="Meiryo UI"/>
                <a:ea typeface="Meiryo UI"/>
              </a:rPr>
              <a:t>プラン概要</a:t>
            </a:r>
            <a:r>
              <a:rPr kumimoji="1" lang="en-US" altLang="ja-JP" sz="1400" b="1" dirty="0">
                <a:solidFill>
                  <a:schemeClr val="tx1"/>
                </a:solidFill>
                <a:latin typeface="Meiryo UI"/>
                <a:ea typeface="Meiryo UI"/>
              </a:rPr>
              <a:t>】</a:t>
            </a:r>
            <a:endParaRPr lang="en-US" altLang="ja-JP" sz="1400" b="1" dirty="0">
              <a:solidFill>
                <a:schemeClr val="tx1"/>
              </a:solidFill>
              <a:latin typeface="Meiryo UI"/>
              <a:ea typeface="Meiryo UI"/>
            </a:endParaRPr>
          </a:p>
          <a:p>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ja-JP" altLang="en-US" sz="1200" dirty="0">
                <a:solidFill>
                  <a:schemeClr val="tx1"/>
                </a:solidFill>
                <a:latin typeface="Meiryo UI" panose="020B0604030504040204" pitchFamily="50" charset="-128"/>
                <a:ea typeface="Meiryo UI" panose="020B0604030504040204" pitchFamily="50" charset="-128"/>
              </a:rPr>
              <a:t>町内会役員や町内の若手有志で構成する</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メンバーが、県内外から広く参加者を募集する</a:t>
            </a:r>
          </a:p>
          <a:p>
            <a:r>
              <a:rPr kumimoji="1" lang="ja-JP" altLang="en-US" sz="1200" dirty="0">
                <a:solidFill>
                  <a:schemeClr val="tx1"/>
                </a:solidFill>
                <a:latin typeface="Meiryo UI" panose="020B0604030504040204" pitchFamily="50" charset="-128"/>
                <a:ea typeface="Meiryo UI" panose="020B0604030504040204" pitchFamily="50" charset="-128"/>
              </a:rPr>
              <a:t>空き家マッチングツアーを実施。</a:t>
            </a:r>
          </a:p>
          <a:p>
            <a:r>
              <a:rPr kumimoji="1" lang="ja-JP" altLang="en-US" sz="1200" dirty="0">
                <a:solidFill>
                  <a:schemeClr val="tx1"/>
                </a:solidFill>
                <a:latin typeface="Meiryo UI" panose="020B0604030504040204" pitchFamily="50" charset="-128"/>
                <a:ea typeface="Meiryo UI" panose="020B0604030504040204" pitchFamily="50" charset="-128"/>
              </a:rPr>
              <a:t>あわせて、町民とツアー参加者の交流イベント</a:t>
            </a:r>
          </a:p>
          <a:p>
            <a:r>
              <a:rPr kumimoji="1" lang="ja-JP" altLang="en-US" sz="1200" dirty="0">
                <a:solidFill>
                  <a:schemeClr val="tx1"/>
                </a:solidFill>
                <a:latin typeface="Meiryo UI" panose="020B0604030504040204" pitchFamily="50" charset="-128"/>
                <a:ea typeface="Meiryo UI" panose="020B0604030504040204" pitchFamily="50" charset="-128"/>
              </a:rPr>
              <a:t>を開催し関係人口の創出も図っていく。</a:t>
            </a:r>
          </a:p>
          <a:p>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持続性</a:t>
            </a:r>
            <a:r>
              <a:rPr kumimoji="1" lang="en-US" altLang="ja-JP" sz="1400" b="1" dirty="0">
                <a:solidFill>
                  <a:schemeClr val="tx1"/>
                </a:solidFill>
                <a:latin typeface="Meiryo UI" panose="020B0604030504040204" pitchFamily="50" charset="-128"/>
                <a:ea typeface="Meiryo UI" panose="020B0604030504040204" pitchFamily="50" charset="-128"/>
              </a:rPr>
              <a:t>】</a:t>
            </a:r>
          </a:p>
          <a:p>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ja-JP" altLang="en-US" sz="1200" dirty="0">
                <a:solidFill>
                  <a:schemeClr val="tx1"/>
                </a:solidFill>
                <a:latin typeface="Meiryo UI" panose="020B0604030504040204" pitchFamily="50" charset="-128"/>
                <a:ea typeface="Meiryo UI" panose="020B0604030504040204" pitchFamily="50" charset="-128"/>
              </a:rPr>
              <a:t>採択金額については、主にツアー</a:t>
            </a:r>
            <a:r>
              <a:rPr kumimoji="1" lang="en-US" altLang="ja-JP" sz="1200" dirty="0">
                <a:solidFill>
                  <a:schemeClr val="tx1"/>
                </a:solidFill>
                <a:latin typeface="Meiryo UI" panose="020B0604030504040204" pitchFamily="50" charset="-128"/>
                <a:ea typeface="Meiryo UI" panose="020B0604030504040204" pitchFamily="50" charset="-128"/>
              </a:rPr>
              <a:t>PR</a:t>
            </a:r>
            <a:r>
              <a:rPr kumimoji="1" lang="ja-JP" altLang="en-US" sz="1200" dirty="0">
                <a:solidFill>
                  <a:schemeClr val="tx1"/>
                </a:solidFill>
                <a:latin typeface="Meiryo UI" panose="020B0604030504040204" pitchFamily="50" charset="-128"/>
                <a:ea typeface="Meiryo UI" panose="020B0604030504040204" pitchFamily="50" charset="-128"/>
              </a:rPr>
              <a:t>はもとより地区の魅力を発信する専用</a:t>
            </a:r>
            <a:r>
              <a:rPr kumimoji="1" lang="en-US" altLang="ja-JP" sz="1200" dirty="0">
                <a:solidFill>
                  <a:schemeClr val="tx1"/>
                </a:solidFill>
                <a:latin typeface="Meiryo UI" panose="020B0604030504040204" pitchFamily="50" charset="-128"/>
                <a:ea typeface="Meiryo UI" panose="020B0604030504040204" pitchFamily="50" charset="-128"/>
              </a:rPr>
              <a:t>HP</a:t>
            </a:r>
            <a:r>
              <a:rPr kumimoji="1" lang="ja-JP" altLang="en-US" sz="1200" dirty="0">
                <a:solidFill>
                  <a:schemeClr val="tx1"/>
                </a:solidFill>
                <a:latin typeface="Meiryo UI" panose="020B0604030504040204" pitchFamily="50" charset="-128"/>
                <a:ea typeface="Meiryo UI" panose="020B0604030504040204" pitchFamily="50" charset="-128"/>
              </a:rPr>
              <a:t>の立ち上げ費用や広報費として活用。年</a:t>
            </a:r>
            <a:r>
              <a:rPr kumimoji="1" lang="en-US" altLang="ja-JP" sz="1200" dirty="0">
                <a:solidFill>
                  <a:schemeClr val="tx1"/>
                </a:solidFill>
                <a:latin typeface="Meiryo UI" panose="020B0604030504040204" pitchFamily="50" charset="-128"/>
                <a:ea typeface="Meiryo UI" panose="020B0604030504040204" pitchFamily="50" charset="-128"/>
              </a:rPr>
              <a:t>2</a:t>
            </a:r>
            <a:r>
              <a:rPr kumimoji="1" lang="ja-JP" altLang="en-US" sz="1200" dirty="0">
                <a:solidFill>
                  <a:schemeClr val="tx1"/>
                </a:solidFill>
                <a:latin typeface="Meiryo UI" panose="020B0604030504040204" pitchFamily="50" charset="-128"/>
                <a:ea typeface="Meiryo UI" panose="020B0604030504040204" pitchFamily="50" charset="-128"/>
              </a:rPr>
              <a:t>回のツアー実施に係る費用は会費や寄附金で捻出。</a:t>
            </a:r>
            <a:r>
              <a:rPr kumimoji="1" lang="en-US" altLang="ja-JP" sz="1200" dirty="0">
                <a:solidFill>
                  <a:schemeClr val="tx1"/>
                </a:solidFill>
                <a:latin typeface="Meiryo UI" panose="020B0604030504040204" pitchFamily="50" charset="-128"/>
                <a:ea typeface="Meiryo UI" panose="020B0604030504040204" pitchFamily="50" charset="-128"/>
              </a:rPr>
              <a:t>HP</a:t>
            </a:r>
            <a:r>
              <a:rPr kumimoji="1" lang="ja-JP" altLang="en-US" sz="1200" dirty="0">
                <a:solidFill>
                  <a:schemeClr val="tx1"/>
                </a:solidFill>
                <a:latin typeface="Meiryo UI" panose="020B0604030504040204" pitchFamily="50" charset="-128"/>
                <a:ea typeface="Meiryo UI" panose="020B0604030504040204" pitchFamily="50" charset="-128"/>
              </a:rPr>
              <a:t>を立ち上げより安価に周知する手法を取り入れていくことで今後も継続的な運営を可能とする</a:t>
            </a:r>
            <a:endParaRPr kumimoji="1" lang="en-US" altLang="ja-JP" sz="12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ja-JP" altLang="en-US" sz="1400" dirty="0">
              <a:solidFill>
                <a:schemeClr val="tx1"/>
              </a:solidFill>
              <a:latin typeface="Meiryo UI" panose="020B0604030504040204" pitchFamily="50" charset="-128"/>
              <a:ea typeface="Meiryo UI" panose="020B0604030504040204" pitchFamily="50" charset="-128"/>
            </a:endParaRPr>
          </a:p>
          <a:p>
            <a:endParaRPr kumimoji="1" lang="ja-JP" altLang="en-US" sz="1400" dirty="0">
              <a:solidFill>
                <a:schemeClr val="tx1"/>
              </a:solidFill>
              <a:latin typeface="Meiryo UI" panose="020B0604030504040204" pitchFamily="50" charset="-128"/>
              <a:ea typeface="Meiryo UI" panose="020B0604030504040204" pitchFamily="50" charset="-128"/>
            </a:endParaRPr>
          </a:p>
          <a:p>
            <a:endParaRPr kumimoji="1" lang="ja-JP" altLang="en-US" sz="1400" dirty="0">
              <a:solidFill>
                <a:schemeClr val="tx1"/>
              </a:solidFill>
              <a:latin typeface="Meiryo UI" panose="020B0604030504040204" pitchFamily="50" charset="-128"/>
              <a:ea typeface="Meiryo UI" panose="020B0604030504040204" pitchFamily="50" charset="-128"/>
            </a:endParaRPr>
          </a:p>
          <a:p>
            <a:endParaRPr kumimoji="1" lang="ja-JP" altLang="en-US"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ja-JP" altLang="en-US" sz="1400" dirty="0">
              <a:solidFill>
                <a:schemeClr val="tx1"/>
              </a:solidFill>
              <a:latin typeface="Meiryo UI" panose="020B0604030504040204" pitchFamily="50" charset="-128"/>
              <a:ea typeface="Meiryo UI" panose="020B0604030504040204" pitchFamily="50" charset="-128"/>
            </a:endParaRPr>
          </a:p>
          <a:p>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C6CE2CF3-4382-5AD6-EDC0-A9792BB81497}"/>
              </a:ext>
            </a:extLst>
          </p:cNvPr>
          <p:cNvSpPr/>
          <p:nvPr/>
        </p:nvSpPr>
        <p:spPr>
          <a:xfrm>
            <a:off x="4652683" y="1006536"/>
            <a:ext cx="4284000" cy="2498664"/>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kumimoji="1" lang="ja-JP" altLang="en-US" sz="1100">
                <a:solidFill>
                  <a:schemeClr val="tx1"/>
                </a:solidFill>
                <a:latin typeface="Meiryo UI"/>
                <a:ea typeface="Meiryo UI"/>
              </a:rPr>
              <a:t>事業予算　</a:t>
            </a:r>
            <a:endParaRPr kumimoji="1" lang="en-US" altLang="ja-JP" sz="1100">
              <a:solidFill>
                <a:schemeClr val="tx1"/>
              </a:solidFill>
              <a:latin typeface="Meiryo UI"/>
              <a:ea typeface="Meiryo UI"/>
            </a:endParaRPr>
          </a:p>
          <a:p>
            <a:pPr>
              <a:lnSpc>
                <a:spcPct val="0"/>
              </a:lnSpc>
            </a:pPr>
            <a:r>
              <a:rPr kumimoji="1" lang="ja-JP" altLang="en-US" sz="1100" dirty="0">
                <a:solidFill>
                  <a:schemeClr val="tx1"/>
                </a:solidFill>
                <a:latin typeface="Meiryo UI"/>
                <a:ea typeface="Meiryo UI"/>
              </a:rPr>
              <a:t>　</a:t>
            </a:r>
            <a:endParaRPr lang="en-US" altLang="ja-JP" sz="1100" dirty="0">
              <a:solidFill>
                <a:schemeClr val="tx1"/>
              </a:solidFill>
              <a:latin typeface="Meiryo UI"/>
              <a:ea typeface="Meiryo UI"/>
            </a:endParaRPr>
          </a:p>
          <a:p>
            <a:r>
              <a:rPr kumimoji="1" lang="ja-JP" altLang="en-US" sz="1100">
                <a:solidFill>
                  <a:schemeClr val="tx1"/>
                </a:solidFill>
                <a:latin typeface="Meiryo UI" panose="020B0604030504040204" pitchFamily="50" charset="-128"/>
                <a:ea typeface="Meiryo UI" panose="020B0604030504040204" pitchFamily="50" charset="-128"/>
              </a:rPr>
              <a:t>　収入                                       支出</a:t>
            </a:r>
          </a:p>
          <a:p>
            <a:r>
              <a:rPr kumimoji="1" lang="ja-JP" altLang="en-US" sz="1400" dirty="0">
                <a:solidFill>
                  <a:schemeClr val="tx1"/>
                </a:solidFill>
                <a:latin typeface="Meiryo UI"/>
                <a:ea typeface="Meiryo UI"/>
              </a:rPr>
              <a:t>　　　</a:t>
            </a:r>
            <a:endParaRPr kumimoji="1" lang="en-US" altLang="ja-JP" sz="1400" dirty="0">
              <a:solidFill>
                <a:schemeClr val="tx1"/>
              </a:solidFill>
              <a:latin typeface="Meiryo UI"/>
              <a:ea typeface="Meiryo UI"/>
            </a:endParaRPr>
          </a:p>
        </p:txBody>
      </p:sp>
      <p:sp>
        <p:nvSpPr>
          <p:cNvPr id="6" name="正方形/長方形 5">
            <a:extLst>
              <a:ext uri="{FF2B5EF4-FFF2-40B4-BE49-F238E27FC236}">
                <a16:creationId xmlns:a16="http://schemas.microsoft.com/office/drawing/2014/main" id="{9973D4AE-1506-4E57-C593-5B15E8E42E3A}"/>
              </a:ext>
            </a:extLst>
          </p:cNvPr>
          <p:cNvSpPr/>
          <p:nvPr/>
        </p:nvSpPr>
        <p:spPr>
          <a:xfrm>
            <a:off x="171317" y="635763"/>
            <a:ext cx="4320000" cy="360000"/>
          </a:xfrm>
          <a:prstGeom prst="rect">
            <a:avLst/>
          </a:prstGeom>
        </p:spPr>
        <p:style>
          <a:lnRef idx="1">
            <a:schemeClr val="accent6"/>
          </a:lnRef>
          <a:fillRef idx="3">
            <a:schemeClr val="accent6"/>
          </a:fillRef>
          <a:effectRef idx="2">
            <a:schemeClr val="accent6"/>
          </a:effectRef>
          <a:fontRef idx="minor">
            <a:schemeClr val="lt1"/>
          </a:fontRef>
        </p:style>
        <p:txBody>
          <a:bodyPr lIns="91440" tIns="45720" rIns="91440" bIns="45720" rtlCol="0" anchor="ctr"/>
          <a:lstStyle/>
          <a:p>
            <a:pPr algn="ctr"/>
            <a:r>
              <a:rPr kumimoji="1" lang="ja-JP" altLang="en-US" sz="1600" b="1">
                <a:latin typeface="Meiryo UI"/>
                <a:ea typeface="Meiryo UI"/>
              </a:rPr>
              <a:t>プランの内容</a:t>
            </a:r>
          </a:p>
        </p:txBody>
      </p:sp>
      <p:sp>
        <p:nvSpPr>
          <p:cNvPr id="7" name="正方形/長方形 6">
            <a:extLst>
              <a:ext uri="{FF2B5EF4-FFF2-40B4-BE49-F238E27FC236}">
                <a16:creationId xmlns:a16="http://schemas.microsoft.com/office/drawing/2014/main" id="{286C78A2-DCA0-7081-1FA0-0CD392A64D03}"/>
              </a:ext>
            </a:extLst>
          </p:cNvPr>
          <p:cNvSpPr/>
          <p:nvPr/>
        </p:nvSpPr>
        <p:spPr>
          <a:xfrm>
            <a:off x="4652683" y="4057518"/>
            <a:ext cx="4320000" cy="25584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kumimoji="1" lang="en-US" altLang="ja-JP" sz="1400" b="1" dirty="0">
                <a:solidFill>
                  <a:schemeClr val="tx1"/>
                </a:solidFill>
                <a:latin typeface="Meiryo UI"/>
                <a:ea typeface="Meiryo UI"/>
              </a:rPr>
              <a:t>【</a:t>
            </a:r>
            <a:r>
              <a:rPr kumimoji="1" lang="ja-JP" altLang="en-US" sz="1400" b="1">
                <a:solidFill>
                  <a:schemeClr val="tx1"/>
                </a:solidFill>
                <a:latin typeface="Meiryo UI"/>
                <a:ea typeface="Meiryo UI"/>
              </a:rPr>
              <a:t>定量的な効果</a:t>
            </a:r>
            <a:r>
              <a:rPr kumimoji="1" lang="en-US" altLang="ja-JP" sz="1400" b="1" dirty="0">
                <a:solidFill>
                  <a:schemeClr val="tx1"/>
                </a:solidFill>
                <a:latin typeface="Meiryo UI"/>
                <a:ea typeface="Meiryo UI"/>
              </a:rPr>
              <a:t>】</a:t>
            </a:r>
            <a:endParaRPr kumimoji="1" lang="ja-JP" altLang="en-US" sz="1400" b="1" dirty="0">
              <a:solidFill>
                <a:schemeClr val="tx1"/>
              </a:solidFill>
              <a:latin typeface="Meiryo UI"/>
              <a:ea typeface="Meiryo UI"/>
            </a:endParaRPr>
          </a:p>
          <a:p>
            <a:r>
              <a:rPr kumimoji="1" lang="ja-JP" altLang="en-US" sz="1400" dirty="0">
                <a:solidFill>
                  <a:schemeClr val="tx1"/>
                </a:solidFill>
                <a:latin typeface="Meiryo UI" panose="020B0604030504040204" pitchFamily="50" charset="-128"/>
                <a:ea typeface="Meiryo UI" panose="020B0604030504040204" pitchFamily="50" charset="-128"/>
              </a:rPr>
              <a:t>　年</a:t>
            </a:r>
            <a:r>
              <a:rPr kumimoji="1" lang="en-US" altLang="ja-JP" sz="1400" dirty="0">
                <a:solidFill>
                  <a:schemeClr val="tx1"/>
                </a:solidFill>
                <a:latin typeface="Meiryo UI" panose="020B0604030504040204" pitchFamily="50" charset="-128"/>
                <a:ea typeface="Meiryo UI" panose="020B0604030504040204" pitchFamily="50" charset="-128"/>
              </a:rPr>
              <a:t>2</a:t>
            </a:r>
            <a:r>
              <a:rPr kumimoji="1" lang="ja-JP" altLang="en-US" sz="1400" dirty="0">
                <a:solidFill>
                  <a:schemeClr val="tx1"/>
                </a:solidFill>
                <a:latin typeface="Meiryo UI" panose="020B0604030504040204" pitchFamily="50" charset="-128"/>
                <a:ea typeface="Meiryo UI" panose="020B0604030504040204" pitchFamily="50" charset="-128"/>
              </a:rPr>
              <a:t>回を予定しているツアーについて</a:t>
            </a:r>
            <a:r>
              <a:rPr kumimoji="1" lang="en-US" altLang="ja-JP" sz="1400" dirty="0">
                <a:solidFill>
                  <a:schemeClr val="tx1"/>
                </a:solidFill>
                <a:latin typeface="Meiryo UI" panose="020B0604030504040204" pitchFamily="50" charset="-128"/>
                <a:ea typeface="Meiryo UI" panose="020B0604030504040204" pitchFamily="50" charset="-128"/>
              </a:rPr>
              <a:t>1</a:t>
            </a:r>
            <a:r>
              <a:rPr kumimoji="1" lang="ja-JP" altLang="en-US" sz="1400" dirty="0">
                <a:solidFill>
                  <a:schemeClr val="tx1"/>
                </a:solidFill>
                <a:latin typeface="Meiryo UI" panose="020B0604030504040204" pitchFamily="50" charset="-128"/>
                <a:ea typeface="Meiryo UI" panose="020B0604030504040204" pitchFamily="50" charset="-128"/>
              </a:rPr>
              <a:t>回あたり</a:t>
            </a:r>
            <a:r>
              <a:rPr kumimoji="1" lang="en-US" altLang="ja-JP" sz="1400" dirty="0">
                <a:solidFill>
                  <a:schemeClr val="tx1"/>
                </a:solidFill>
                <a:latin typeface="Meiryo UI" panose="020B0604030504040204" pitchFamily="50" charset="-128"/>
                <a:ea typeface="Meiryo UI" panose="020B0604030504040204" pitchFamily="50" charset="-128"/>
              </a:rPr>
              <a:t>10</a:t>
            </a:r>
            <a:r>
              <a:rPr kumimoji="1" lang="ja-JP" altLang="en-US" sz="1400" dirty="0">
                <a:solidFill>
                  <a:schemeClr val="tx1"/>
                </a:solidFill>
                <a:latin typeface="Meiryo UI" panose="020B0604030504040204" pitchFamily="50" charset="-128"/>
                <a:ea typeface="Meiryo UI" panose="020B0604030504040204" pitchFamily="50" charset="-128"/>
              </a:rPr>
              <a:t>世帯</a:t>
            </a:r>
            <a:r>
              <a:rPr kumimoji="1" lang="en-US" altLang="ja-JP" sz="1400" dirty="0">
                <a:solidFill>
                  <a:schemeClr val="tx1"/>
                </a:solidFill>
                <a:latin typeface="Meiryo UI" panose="020B0604030504040204" pitchFamily="50" charset="-128"/>
                <a:ea typeface="Meiryo UI" panose="020B0604030504040204" pitchFamily="50" charset="-128"/>
              </a:rPr>
              <a:t>30</a:t>
            </a:r>
            <a:r>
              <a:rPr kumimoji="1" lang="ja-JP" altLang="en-US" sz="1400" dirty="0">
                <a:solidFill>
                  <a:schemeClr val="tx1"/>
                </a:solidFill>
                <a:latin typeface="Meiryo UI" panose="020B0604030504040204" pitchFamily="50" charset="-128"/>
                <a:ea typeface="Meiryo UI" panose="020B0604030504040204" pitchFamily="50" charset="-128"/>
              </a:rPr>
              <a:t>名程度が、計</a:t>
            </a:r>
            <a:r>
              <a:rPr kumimoji="1" lang="en-US" altLang="ja-JP" sz="1400" dirty="0">
                <a:solidFill>
                  <a:schemeClr val="tx1"/>
                </a:solidFill>
                <a:latin typeface="Meiryo UI" panose="020B0604030504040204" pitchFamily="50" charset="-128"/>
                <a:ea typeface="Meiryo UI" panose="020B0604030504040204" pitchFamily="50" charset="-128"/>
              </a:rPr>
              <a:t>20</a:t>
            </a:r>
            <a:r>
              <a:rPr kumimoji="1" lang="ja-JP" altLang="en-US" sz="1400" dirty="0">
                <a:solidFill>
                  <a:schemeClr val="tx1"/>
                </a:solidFill>
                <a:latin typeface="Meiryo UI" panose="020B0604030504040204" pitchFamily="50" charset="-128"/>
                <a:ea typeface="Meiryo UI" panose="020B0604030504040204" pitchFamily="50" charset="-128"/>
              </a:rPr>
              <a:t>世帯</a:t>
            </a:r>
            <a:r>
              <a:rPr kumimoji="1" lang="en-US" altLang="ja-JP" sz="1400" dirty="0">
                <a:solidFill>
                  <a:schemeClr val="tx1"/>
                </a:solidFill>
                <a:latin typeface="Meiryo UI" panose="020B0604030504040204" pitchFamily="50" charset="-128"/>
                <a:ea typeface="Meiryo UI" panose="020B0604030504040204" pitchFamily="50" charset="-128"/>
              </a:rPr>
              <a:t>60</a:t>
            </a:r>
            <a:r>
              <a:rPr kumimoji="1" lang="ja-JP" altLang="en-US" sz="1400" dirty="0">
                <a:solidFill>
                  <a:schemeClr val="tx1"/>
                </a:solidFill>
                <a:latin typeface="Meiryo UI" panose="020B0604030504040204" pitchFamily="50" charset="-128"/>
                <a:ea typeface="Meiryo UI" panose="020B0604030504040204" pitchFamily="50" charset="-128"/>
              </a:rPr>
              <a:t>名程度が新規に町を訪れることになる。若年世帯</a:t>
            </a:r>
            <a:r>
              <a:rPr kumimoji="1" lang="en-US" altLang="ja-JP" sz="1400" dirty="0">
                <a:solidFill>
                  <a:schemeClr val="tx1"/>
                </a:solidFill>
                <a:latin typeface="Meiryo UI" panose="020B0604030504040204" pitchFamily="50" charset="-128"/>
                <a:ea typeface="Meiryo UI" panose="020B0604030504040204" pitchFamily="50" charset="-128"/>
              </a:rPr>
              <a:t>1</a:t>
            </a:r>
            <a:r>
              <a:rPr kumimoji="1" lang="ja-JP" altLang="en-US" sz="1400" dirty="0">
                <a:solidFill>
                  <a:schemeClr val="tx1"/>
                </a:solidFill>
                <a:latin typeface="Meiryo UI" panose="020B0604030504040204" pitchFamily="50" charset="-128"/>
                <a:ea typeface="Meiryo UI" panose="020B0604030504040204" pitchFamily="50" charset="-128"/>
              </a:rPr>
              <a:t>世帯が移住するだけでも過疎化対策として大きな効果を及ぼす</a:t>
            </a:r>
          </a:p>
          <a:p>
            <a:endParaRPr kumimoji="1" lang="ja-JP" altLang="en-US" sz="800" dirty="0">
              <a:solidFill>
                <a:schemeClr val="tx1"/>
              </a:solidFill>
              <a:latin typeface="Meiryo UI" panose="020B0604030504040204" pitchFamily="50" charset="-128"/>
              <a:ea typeface="Meiryo UI" panose="020B0604030504040204" pitchFamily="50" charset="-128"/>
            </a:endParaRPr>
          </a:p>
          <a:p>
            <a:r>
              <a:rPr kumimoji="1" lang="en-US" altLang="ja-JP" sz="1400" b="1" dirty="0">
                <a:solidFill>
                  <a:schemeClr val="tx1"/>
                </a:solidFill>
                <a:latin typeface="Meiryo UI"/>
                <a:ea typeface="Meiryo UI"/>
              </a:rPr>
              <a:t>【</a:t>
            </a:r>
            <a:r>
              <a:rPr kumimoji="1" lang="ja-JP" altLang="en-US" sz="1400" b="1">
                <a:solidFill>
                  <a:schemeClr val="tx1"/>
                </a:solidFill>
                <a:latin typeface="Meiryo UI"/>
                <a:ea typeface="Meiryo UI"/>
              </a:rPr>
              <a:t>定性的な効果</a:t>
            </a:r>
            <a:r>
              <a:rPr kumimoji="1" lang="en-US" altLang="ja-JP" sz="1400" b="1" dirty="0">
                <a:solidFill>
                  <a:schemeClr val="tx1"/>
                </a:solidFill>
                <a:latin typeface="Meiryo UI"/>
                <a:ea typeface="Meiryo UI"/>
              </a:rPr>
              <a:t>】</a:t>
            </a:r>
            <a:endParaRPr kumimoji="1" lang="ja-JP" altLang="en-US" sz="1400" b="1" dirty="0">
              <a:solidFill>
                <a:schemeClr val="tx1"/>
              </a:solidFill>
              <a:latin typeface="Meiryo UI"/>
              <a:ea typeface="Meiryo UI"/>
            </a:endParaRPr>
          </a:p>
          <a:p>
            <a:r>
              <a:rPr kumimoji="1" lang="ja-JP" altLang="en-US" sz="1400" dirty="0">
                <a:solidFill>
                  <a:schemeClr val="tx1"/>
                </a:solidFill>
                <a:latin typeface="Meiryo UI" panose="020B0604030504040204" pitchFamily="50" charset="-128"/>
                <a:ea typeface="Meiryo UI" panose="020B0604030504040204" pitchFamily="50" charset="-128"/>
              </a:rPr>
              <a:t>　実際に移住に繋がらなくても関係人口</a:t>
            </a:r>
          </a:p>
          <a:p>
            <a:r>
              <a:rPr kumimoji="1" lang="ja-JP" altLang="en-US" sz="1400" dirty="0">
                <a:solidFill>
                  <a:schemeClr val="tx1"/>
                </a:solidFill>
                <a:latin typeface="Meiryo UI" panose="020B0604030504040204" pitchFamily="50" charset="-128"/>
                <a:ea typeface="Meiryo UI" panose="020B0604030504040204" pitchFamily="50" charset="-128"/>
              </a:rPr>
              <a:t>の創出、町の新たなファンづくりに繋がる。</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またツアーの準備を通じ既存の住民が</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町の魅力を再発見することにもなり、</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地域への愛着が高まる</a:t>
            </a:r>
          </a:p>
          <a:p>
            <a:endParaRPr kumimoji="1" lang="ja-JP" altLang="en-US" sz="1400" dirty="0">
              <a:solidFill>
                <a:srgbClr val="FF0000"/>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9181E000-2399-110A-74A9-CDC961410BB8}"/>
              </a:ext>
            </a:extLst>
          </p:cNvPr>
          <p:cNvSpPr/>
          <p:nvPr/>
        </p:nvSpPr>
        <p:spPr>
          <a:xfrm>
            <a:off x="4652683" y="635763"/>
            <a:ext cx="4320000" cy="3600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lIns="91440" tIns="45720" rIns="91440" bIns="45720" rtlCol="0" anchor="ctr"/>
          <a:lstStyle/>
          <a:p>
            <a:pPr algn="ctr"/>
            <a:r>
              <a:rPr kumimoji="1" lang="ja-JP" altLang="en-US" sz="1600" b="1" dirty="0">
                <a:latin typeface="Meiryo UI" panose="020B0604030504040204" pitchFamily="50" charset="-128"/>
                <a:ea typeface="Meiryo UI" panose="020B0604030504040204" pitchFamily="50" charset="-128"/>
              </a:rPr>
              <a:t>１年目事業予算</a:t>
            </a:r>
          </a:p>
        </p:txBody>
      </p:sp>
      <p:sp>
        <p:nvSpPr>
          <p:cNvPr id="9" name="正方形/長方形 8">
            <a:extLst>
              <a:ext uri="{FF2B5EF4-FFF2-40B4-BE49-F238E27FC236}">
                <a16:creationId xmlns:a16="http://schemas.microsoft.com/office/drawing/2014/main" id="{D742D4C0-FDB8-1661-93A8-161E17F1DAE9}"/>
              </a:ext>
            </a:extLst>
          </p:cNvPr>
          <p:cNvSpPr/>
          <p:nvPr/>
        </p:nvSpPr>
        <p:spPr>
          <a:xfrm>
            <a:off x="4652683" y="3691465"/>
            <a:ext cx="4320000" cy="3600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lIns="91440" tIns="45720" rIns="91440" bIns="45720" rtlCol="0" anchor="ctr"/>
          <a:lstStyle/>
          <a:p>
            <a:pPr algn="ctr"/>
            <a:r>
              <a:rPr kumimoji="1" lang="ja-JP" altLang="en-US" sz="1600" b="1" dirty="0">
                <a:latin typeface="Meiryo UI" panose="020B0604030504040204" pitchFamily="50" charset="-128"/>
                <a:ea typeface="Meiryo UI" panose="020B0604030504040204" pitchFamily="50" charset="-128"/>
              </a:rPr>
              <a:t>想定する事業効果</a:t>
            </a:r>
            <a:r>
              <a:rPr kumimoji="1" lang="en-US" altLang="ja-JP"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プラン完了後に実績を更新するものとする</a:t>
            </a:r>
            <a:endParaRPr kumimoji="1" lang="ja-JP" altLang="en-US" sz="1600" b="1" dirty="0">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7F63831E-99F4-3DA0-4CEB-BBF6E8A5797F}"/>
              </a:ext>
            </a:extLst>
          </p:cNvPr>
          <p:cNvSpPr/>
          <p:nvPr/>
        </p:nvSpPr>
        <p:spPr>
          <a:xfrm>
            <a:off x="295556" y="101875"/>
            <a:ext cx="6406843" cy="490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tx1"/>
                </a:solidFill>
                <a:latin typeface="Meiryo UI" panose="020B0604030504040204" pitchFamily="50" charset="-128"/>
                <a:ea typeface="Meiryo UI" panose="020B0604030504040204" pitchFamily="50" charset="-128"/>
              </a:rPr>
              <a:t>（例）プラン名</a:t>
            </a:r>
            <a:r>
              <a:rPr kumimoji="1" lang="en-US" altLang="ja-JP" sz="2000" b="1" dirty="0">
                <a:solidFill>
                  <a:schemeClr val="tx1"/>
                </a:solidFill>
                <a:latin typeface="Meiryo UI" panose="020B0604030504040204" pitchFamily="50" charset="-128"/>
                <a:ea typeface="Meiryo UI" panose="020B0604030504040204" pitchFamily="50" charset="-128"/>
              </a:rPr>
              <a:t>:</a:t>
            </a:r>
            <a:r>
              <a:rPr kumimoji="1" lang="ja-JP" altLang="en-US" sz="2000" b="1" dirty="0">
                <a:solidFill>
                  <a:schemeClr val="tx1"/>
                </a:solidFill>
                <a:latin typeface="Meiryo UI" panose="020B0604030504040204" pitchFamily="50" charset="-128"/>
                <a:ea typeface="Meiryo UI" panose="020B0604030504040204" pitchFamily="50" charset="-128"/>
              </a:rPr>
              <a:t>移住者を呼び込め！空き家活用ツアー！　</a:t>
            </a:r>
          </a:p>
        </p:txBody>
      </p:sp>
      <p:sp>
        <p:nvSpPr>
          <p:cNvPr id="11" name="正方形/長方形 10">
            <a:extLst>
              <a:ext uri="{FF2B5EF4-FFF2-40B4-BE49-F238E27FC236}">
                <a16:creationId xmlns:a16="http://schemas.microsoft.com/office/drawing/2014/main" id="{EC3281B1-E9A6-3B32-C87C-7062FC987A15}"/>
              </a:ext>
            </a:extLst>
          </p:cNvPr>
          <p:cNvSpPr/>
          <p:nvPr/>
        </p:nvSpPr>
        <p:spPr>
          <a:xfrm>
            <a:off x="6850021" y="28644"/>
            <a:ext cx="2293979" cy="6364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a:solidFill>
                  <a:schemeClr val="tx1"/>
                </a:solidFill>
                <a:latin typeface="Meiryo UI" panose="020B0604030504040204" pitchFamily="50" charset="-128"/>
                <a:ea typeface="Meiryo UI" panose="020B0604030504040204" pitchFamily="50" charset="-128"/>
              </a:rPr>
              <a:t>プラン提案者</a:t>
            </a:r>
            <a:r>
              <a:rPr kumimoji="1" lang="en-US" altLang="ja-JP" sz="1400" b="1">
                <a:solidFill>
                  <a:schemeClr val="tx1"/>
                </a:solidFill>
                <a:latin typeface="Meiryo UI" panose="020B0604030504040204" pitchFamily="50" charset="-128"/>
                <a:ea typeface="Meiryo UI" panose="020B0604030504040204" pitchFamily="50" charset="-128"/>
              </a:rPr>
              <a:t>:</a:t>
            </a:r>
            <a:endParaRPr kumimoji="1" lang="ja-JP" altLang="en-US" sz="1400" b="1">
              <a:solidFill>
                <a:schemeClr val="tx1"/>
              </a:solidFill>
              <a:latin typeface="Meiryo UI" panose="020B0604030504040204" pitchFamily="50" charset="-128"/>
              <a:ea typeface="Meiryo UI" panose="020B0604030504040204" pitchFamily="50" charset="-128"/>
            </a:endParaRPr>
          </a:p>
          <a:p>
            <a:r>
              <a:rPr kumimoji="1" lang="ja-JP" altLang="en-US" sz="1400" b="1">
                <a:solidFill>
                  <a:schemeClr val="tx1"/>
                </a:solidFill>
                <a:latin typeface="Meiryo UI" panose="020B0604030504040204" pitchFamily="50" charset="-128"/>
                <a:ea typeface="Meiryo UI" panose="020B0604030504040204" pitchFamily="50" charset="-128"/>
              </a:rPr>
              <a:t>○○地区空き家対策委員会　</a:t>
            </a:r>
          </a:p>
        </p:txBody>
      </p:sp>
      <p:pic>
        <p:nvPicPr>
          <p:cNvPr id="2" name="図 1">
            <a:extLst>
              <a:ext uri="{FF2B5EF4-FFF2-40B4-BE49-F238E27FC236}">
                <a16:creationId xmlns:a16="http://schemas.microsoft.com/office/drawing/2014/main" id="{F3A7AE1E-29C3-61AC-1299-648DA473163C}"/>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7674192" y="5486149"/>
            <a:ext cx="1220434" cy="914649"/>
          </a:xfrm>
          <a:prstGeom prst="rect">
            <a:avLst/>
          </a:prstGeom>
          <a:ln>
            <a:solidFill>
              <a:schemeClr val="tx1"/>
            </a:solidFill>
          </a:ln>
        </p:spPr>
      </p:pic>
      <p:pic>
        <p:nvPicPr>
          <p:cNvPr id="1026" name="Picture 2" descr="やまぼうし住宅">
            <a:hlinkClick r:id="rId3"/>
            <a:extLst>
              <a:ext uri="{FF2B5EF4-FFF2-40B4-BE49-F238E27FC236}">
                <a16:creationId xmlns:a16="http://schemas.microsoft.com/office/drawing/2014/main" id="{5D9EFD84-EA6C-DF8F-FE13-6DA03BBC875C}"/>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3147104" y="4415267"/>
            <a:ext cx="1138234" cy="76034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graphicFrame>
        <p:nvGraphicFramePr>
          <p:cNvPr id="3" name="表 11">
            <a:extLst>
              <a:ext uri="{FF2B5EF4-FFF2-40B4-BE49-F238E27FC236}">
                <a16:creationId xmlns:a16="http://schemas.microsoft.com/office/drawing/2014/main" id="{C7C82BAE-0614-D1DF-5AC2-65134EB5EA6B}"/>
              </a:ext>
            </a:extLst>
          </p:cNvPr>
          <p:cNvGraphicFramePr>
            <a:graphicFrameLocks noGrp="1"/>
          </p:cNvGraphicFramePr>
          <p:nvPr/>
        </p:nvGraphicFramePr>
        <p:xfrm>
          <a:off x="4837739" y="1507635"/>
          <a:ext cx="1864660" cy="1892706"/>
        </p:xfrm>
        <a:graphic>
          <a:graphicData uri="http://schemas.openxmlformats.org/drawingml/2006/table">
            <a:tbl>
              <a:tblPr firstRow="1" bandRow="1">
                <a:tableStyleId>{5C22544A-7EE6-4342-B048-85BDC9FD1C3A}</a:tableStyleId>
              </a:tblPr>
              <a:tblGrid>
                <a:gridCol w="953461">
                  <a:extLst>
                    <a:ext uri="{9D8B030D-6E8A-4147-A177-3AD203B41FA5}">
                      <a16:colId xmlns:a16="http://schemas.microsoft.com/office/drawing/2014/main" val="2420515009"/>
                    </a:ext>
                  </a:extLst>
                </a:gridCol>
                <a:gridCol w="911199">
                  <a:extLst>
                    <a:ext uri="{9D8B030D-6E8A-4147-A177-3AD203B41FA5}">
                      <a16:colId xmlns:a16="http://schemas.microsoft.com/office/drawing/2014/main" val="1987530780"/>
                    </a:ext>
                  </a:extLst>
                </a:gridCol>
              </a:tblGrid>
              <a:tr h="277266">
                <a:tc>
                  <a:txBody>
                    <a:bodyPr/>
                    <a:lstStyle/>
                    <a:p>
                      <a:r>
                        <a:rPr kumimoji="1" lang="ja-JP" altLang="en-US" sz="1000">
                          <a:latin typeface="Meiryo UI" panose="020B0604030504040204" pitchFamily="50" charset="-128"/>
                          <a:ea typeface="Meiryo UI" panose="020B0604030504040204" pitchFamily="50" charset="-128"/>
                        </a:rPr>
                        <a:t>項目</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r>
                        <a:rPr kumimoji="1" lang="ja-JP" altLang="en-US" sz="1000">
                          <a:latin typeface="Meiryo UI" panose="020B0604030504040204" pitchFamily="50" charset="-128"/>
                          <a:ea typeface="Meiryo UI" panose="020B0604030504040204" pitchFamily="50" charset="-128"/>
                        </a:rPr>
                        <a:t>金額</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150900819"/>
                  </a:ext>
                </a:extLst>
              </a:tr>
              <a:tr h="243000">
                <a:tc>
                  <a:txBody>
                    <a:bodyPr/>
                    <a:lstStyle/>
                    <a:p>
                      <a:r>
                        <a:rPr kumimoji="1" lang="ja-JP" altLang="en-US" sz="1000">
                          <a:latin typeface="Meiryo UI" panose="020B0604030504040204" pitchFamily="50" charset="-128"/>
                          <a:ea typeface="Meiryo UI" panose="020B0604030504040204" pitchFamily="50" charset="-128"/>
                        </a:rPr>
                        <a:t>ワクチャレ支援金</a:t>
                      </a:r>
                    </a:p>
                  </a:txBody>
                  <a:tcPr anchor="ctr">
                    <a:lnL w="12700" cap="flat" cmpd="sng" algn="ctr">
                      <a:solidFill>
                        <a:schemeClr val="tx1"/>
                      </a:solidFill>
                      <a:prstDash val="solid"/>
                      <a:round/>
                      <a:headEnd type="none" w="med" len="med"/>
                      <a:tailEnd type="none" w="med" len="med"/>
                    </a:lnL>
                  </a:tcPr>
                </a:tc>
                <a:tc>
                  <a:txBody>
                    <a:bodyPr/>
                    <a:lstStyle/>
                    <a:p>
                      <a:pPr algn="r"/>
                      <a:r>
                        <a:rPr kumimoji="1" lang="en-US" altLang="ja-JP" sz="1000">
                          <a:latin typeface="Meiryo UI" panose="020B0604030504040204" pitchFamily="50" charset="-128"/>
                          <a:ea typeface="Meiryo UI" panose="020B0604030504040204" pitchFamily="50" charset="-128"/>
                        </a:rPr>
                        <a:t>1,000,000</a:t>
                      </a:r>
                      <a:endParaRPr kumimoji="1" lang="ja-JP" altLang="en-US" sz="100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6423058"/>
                  </a:ext>
                </a:extLst>
              </a:tr>
              <a:tr h="243000">
                <a:tc>
                  <a:txBody>
                    <a:bodyPr/>
                    <a:lstStyle/>
                    <a:p>
                      <a:r>
                        <a:rPr kumimoji="1" lang="ja-JP" altLang="en-US" sz="1000">
                          <a:latin typeface="Meiryo UI" panose="020B0604030504040204" pitchFamily="50" charset="-128"/>
                          <a:ea typeface="Meiryo UI" panose="020B0604030504040204" pitchFamily="50" charset="-128"/>
                        </a:rPr>
                        <a:t>寄付金</a:t>
                      </a:r>
                    </a:p>
                  </a:txBody>
                  <a:tcPr anchor="ctr">
                    <a:lnL w="12700" cap="flat" cmpd="sng" algn="ctr">
                      <a:solidFill>
                        <a:schemeClr val="tx1"/>
                      </a:solidFill>
                      <a:prstDash val="solid"/>
                      <a:round/>
                      <a:headEnd type="none" w="med" len="med"/>
                      <a:tailEnd type="none" w="med" len="med"/>
                    </a:lnL>
                  </a:tcPr>
                </a:tc>
                <a:tc>
                  <a:txBody>
                    <a:bodyPr/>
                    <a:lstStyle/>
                    <a:p>
                      <a:pPr algn="r"/>
                      <a:r>
                        <a:rPr kumimoji="1" lang="ja-JP" altLang="en-US" sz="1000" dirty="0">
                          <a:latin typeface="Meiryo UI" panose="020B0604030504040204" pitchFamily="50" charset="-128"/>
                          <a:ea typeface="Meiryo UI" panose="020B0604030504040204" pitchFamily="50" charset="-128"/>
                        </a:rPr>
                        <a:t>　</a:t>
                      </a:r>
                      <a:r>
                        <a:rPr kumimoji="1" lang="en-US" altLang="ja-JP" sz="1000" dirty="0">
                          <a:latin typeface="Meiryo UI" panose="020B0604030504040204" pitchFamily="50" charset="-128"/>
                          <a:ea typeface="Meiryo UI" panose="020B0604030504040204" pitchFamily="50" charset="-128"/>
                        </a:rPr>
                        <a:t>200,000</a:t>
                      </a:r>
                      <a:endParaRPr kumimoji="1" lang="ja-JP" altLang="en-US" sz="1000" dirty="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059382664"/>
                  </a:ext>
                </a:extLst>
              </a:tr>
              <a:tr h="243000">
                <a:tc>
                  <a:txBody>
                    <a:bodyPr/>
                    <a:lstStyle/>
                    <a:p>
                      <a:r>
                        <a:rPr kumimoji="1" lang="ja-JP" altLang="en-US" sz="1000">
                          <a:latin typeface="Meiryo UI" panose="020B0604030504040204" pitchFamily="50" charset="-128"/>
                          <a:ea typeface="Meiryo UI" panose="020B0604030504040204" pitchFamily="50" charset="-128"/>
                        </a:rPr>
                        <a:t>会費</a:t>
                      </a:r>
                    </a:p>
                  </a:txBody>
                  <a:tcPr anchor="ctr">
                    <a:lnL w="12700" cap="flat" cmpd="sng" algn="ctr">
                      <a:solidFill>
                        <a:schemeClr val="tx1"/>
                      </a:solidFill>
                      <a:prstDash val="solid"/>
                      <a:round/>
                      <a:headEnd type="none" w="med" len="med"/>
                      <a:tailEnd type="none" w="med" len="med"/>
                    </a:lnL>
                  </a:tcPr>
                </a:tc>
                <a:tc>
                  <a:txBody>
                    <a:bodyPr/>
                    <a:lstStyle/>
                    <a:p>
                      <a:pPr algn="r"/>
                      <a:r>
                        <a:rPr kumimoji="1" lang="ja-JP" altLang="en-US" sz="1000">
                          <a:latin typeface="Meiryo UI" panose="020B0604030504040204" pitchFamily="50" charset="-128"/>
                          <a:ea typeface="Meiryo UI" panose="020B0604030504040204" pitchFamily="50" charset="-128"/>
                        </a:rPr>
                        <a:t>　</a:t>
                      </a:r>
                      <a:r>
                        <a:rPr kumimoji="1" lang="en-US" altLang="ja-JP" sz="1000">
                          <a:latin typeface="Meiryo UI" panose="020B0604030504040204" pitchFamily="50" charset="-128"/>
                          <a:ea typeface="Meiryo UI" panose="020B0604030504040204" pitchFamily="50" charset="-128"/>
                        </a:rPr>
                        <a:t>100,000</a:t>
                      </a:r>
                      <a:endParaRPr kumimoji="1" lang="ja-JP" altLang="en-US" sz="100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191648098"/>
                  </a:ext>
                </a:extLst>
              </a:tr>
              <a:tr h="243000">
                <a:tc>
                  <a:txBody>
                    <a:bodyPr/>
                    <a:lstStyle/>
                    <a:p>
                      <a:endParaRPr kumimoji="1" lang="ja-JP" altLang="en-US" sz="10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tcPr>
                </a:tc>
                <a:tc>
                  <a:txBody>
                    <a:bodyPr/>
                    <a:lstStyle/>
                    <a:p>
                      <a:pPr algn="r"/>
                      <a:endParaRPr kumimoji="1" lang="ja-JP" altLang="en-US" sz="100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23502758"/>
                  </a:ext>
                </a:extLst>
              </a:tr>
              <a:tr h="243000">
                <a:tc>
                  <a:txBody>
                    <a:bodyPr/>
                    <a:lstStyle/>
                    <a:p>
                      <a:endParaRPr kumimoji="1" lang="ja-JP" altLang="en-US" sz="10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r"/>
                      <a:endParaRPr kumimoji="1" lang="ja-JP" altLang="en-US" sz="100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977527"/>
                  </a:ext>
                </a:extLst>
              </a:tr>
              <a:tr h="243000">
                <a:tc>
                  <a:txBody>
                    <a:bodyPr/>
                    <a:lstStyle/>
                    <a:p>
                      <a:r>
                        <a:rPr kumimoji="1" lang="ja-JP" altLang="en-US" sz="1000">
                          <a:latin typeface="Meiryo UI" panose="020B0604030504040204" pitchFamily="50" charset="-128"/>
                          <a:ea typeface="Meiryo UI" panose="020B0604030504040204" pitchFamily="50" charset="-128"/>
                        </a:rPr>
                        <a:t>合　計</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000" dirty="0">
                          <a:latin typeface="Meiryo UI" panose="020B0604030504040204" pitchFamily="50" charset="-128"/>
                          <a:ea typeface="Meiryo UI" panose="020B0604030504040204" pitchFamily="50" charset="-128"/>
                        </a:rPr>
                        <a:t>1,300,000</a:t>
                      </a:r>
                      <a:endParaRPr kumimoji="1" lang="ja-JP" altLang="en-US" sz="1000" dirty="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57921197"/>
                  </a:ext>
                </a:extLst>
              </a:tr>
            </a:tbl>
          </a:graphicData>
        </a:graphic>
      </p:graphicFrame>
      <p:graphicFrame>
        <p:nvGraphicFramePr>
          <p:cNvPr id="12" name="表 11">
            <a:extLst>
              <a:ext uri="{FF2B5EF4-FFF2-40B4-BE49-F238E27FC236}">
                <a16:creationId xmlns:a16="http://schemas.microsoft.com/office/drawing/2014/main" id="{7C332AE5-D4D4-2D9A-C761-9038D465A970}"/>
              </a:ext>
            </a:extLst>
          </p:cNvPr>
          <p:cNvGraphicFramePr>
            <a:graphicFrameLocks noGrp="1"/>
          </p:cNvGraphicFramePr>
          <p:nvPr/>
        </p:nvGraphicFramePr>
        <p:xfrm>
          <a:off x="6971342" y="1507635"/>
          <a:ext cx="1836000" cy="1876688"/>
        </p:xfrm>
        <a:graphic>
          <a:graphicData uri="http://schemas.openxmlformats.org/drawingml/2006/table">
            <a:tbl>
              <a:tblPr firstRow="1" bandRow="1">
                <a:tableStyleId>{5C22544A-7EE6-4342-B048-85BDC9FD1C3A}</a:tableStyleId>
              </a:tblPr>
              <a:tblGrid>
                <a:gridCol w="1009419">
                  <a:extLst>
                    <a:ext uri="{9D8B030D-6E8A-4147-A177-3AD203B41FA5}">
                      <a16:colId xmlns:a16="http://schemas.microsoft.com/office/drawing/2014/main" val="2420515009"/>
                    </a:ext>
                  </a:extLst>
                </a:gridCol>
                <a:gridCol w="826581">
                  <a:extLst>
                    <a:ext uri="{9D8B030D-6E8A-4147-A177-3AD203B41FA5}">
                      <a16:colId xmlns:a16="http://schemas.microsoft.com/office/drawing/2014/main" val="1987530780"/>
                    </a:ext>
                  </a:extLst>
                </a:gridCol>
              </a:tblGrid>
              <a:tr h="239154">
                <a:tc>
                  <a:txBody>
                    <a:bodyPr/>
                    <a:lstStyle/>
                    <a:p>
                      <a:r>
                        <a:rPr kumimoji="1" lang="ja-JP" altLang="en-US" sz="1000">
                          <a:latin typeface="Meiryo UI" panose="020B0604030504040204" pitchFamily="50" charset="-128"/>
                          <a:ea typeface="Meiryo UI" panose="020B0604030504040204" pitchFamily="50" charset="-128"/>
                        </a:rPr>
                        <a:t>項目</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r>
                        <a:rPr kumimoji="1" lang="ja-JP" altLang="en-US" sz="1000">
                          <a:latin typeface="Meiryo UI" panose="020B0604030504040204" pitchFamily="50" charset="-128"/>
                          <a:ea typeface="Meiryo UI" panose="020B0604030504040204" pitchFamily="50" charset="-128"/>
                        </a:rPr>
                        <a:t>金額</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150900819"/>
                  </a:ext>
                </a:extLst>
              </a:tr>
              <a:tr h="233264">
                <a:tc>
                  <a:txBody>
                    <a:bodyPr/>
                    <a:lstStyle/>
                    <a:p>
                      <a:r>
                        <a:rPr kumimoji="1" lang="en-US" altLang="ja-JP" sz="900">
                          <a:latin typeface="Meiryo UI" panose="020B0604030504040204" pitchFamily="50" charset="-128"/>
                          <a:ea typeface="Meiryo UI" panose="020B0604030504040204" pitchFamily="50" charset="-128"/>
                        </a:rPr>
                        <a:t>HP</a:t>
                      </a:r>
                      <a:r>
                        <a:rPr kumimoji="1" lang="ja-JP" altLang="en-US" sz="900">
                          <a:latin typeface="Meiryo UI" panose="020B0604030504040204" pitchFamily="50" charset="-128"/>
                          <a:ea typeface="Meiryo UI" panose="020B0604030504040204" pitchFamily="50" charset="-128"/>
                        </a:rPr>
                        <a:t>立上げ経費</a:t>
                      </a:r>
                    </a:p>
                  </a:txBody>
                  <a:tcPr anchor="ctr">
                    <a:lnL w="12700" cap="flat" cmpd="sng" algn="ctr">
                      <a:solidFill>
                        <a:schemeClr val="tx1"/>
                      </a:solidFill>
                      <a:prstDash val="solid"/>
                      <a:round/>
                      <a:headEnd type="none" w="med" len="med"/>
                      <a:tailEnd type="none" w="med" len="med"/>
                    </a:lnL>
                  </a:tcPr>
                </a:tc>
                <a:tc>
                  <a:txBody>
                    <a:bodyPr/>
                    <a:lstStyle/>
                    <a:p>
                      <a:pPr algn="r"/>
                      <a:r>
                        <a:rPr kumimoji="1" lang="en-US" altLang="ja-JP" sz="900">
                          <a:latin typeface="Meiryo UI" panose="020B0604030504040204" pitchFamily="50" charset="-128"/>
                          <a:ea typeface="Meiryo UI" panose="020B0604030504040204" pitchFamily="50" charset="-128"/>
                        </a:rPr>
                        <a:t>700,000</a:t>
                      </a:r>
                      <a:endParaRPr kumimoji="1" lang="ja-JP" altLang="en-US" sz="90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6423058"/>
                  </a:ext>
                </a:extLst>
              </a:tr>
              <a:tr h="233264">
                <a:tc>
                  <a:txBody>
                    <a:bodyPr/>
                    <a:lstStyle/>
                    <a:p>
                      <a:r>
                        <a:rPr kumimoji="1" lang="ja-JP" altLang="en-US" sz="900">
                          <a:latin typeface="Meiryo UI" panose="020B0604030504040204" pitchFamily="50" charset="-128"/>
                          <a:ea typeface="Meiryo UI" panose="020B0604030504040204" pitchFamily="50" charset="-128"/>
                        </a:rPr>
                        <a:t>初期広報費</a:t>
                      </a:r>
                    </a:p>
                  </a:txBody>
                  <a:tcPr anchor="ctr">
                    <a:lnL w="12700" cap="flat" cmpd="sng" algn="ctr">
                      <a:solidFill>
                        <a:schemeClr val="tx1"/>
                      </a:solidFill>
                      <a:prstDash val="solid"/>
                      <a:round/>
                      <a:headEnd type="none" w="med" len="med"/>
                      <a:tailEnd type="none" w="med" len="med"/>
                    </a:lnL>
                  </a:tcPr>
                </a:tc>
                <a:tc>
                  <a:txBody>
                    <a:bodyPr/>
                    <a:lstStyle/>
                    <a:p>
                      <a:pPr algn="r"/>
                      <a:r>
                        <a:rPr kumimoji="1" lang="en-US" altLang="ja-JP" sz="900">
                          <a:latin typeface="Meiryo UI" panose="020B0604030504040204" pitchFamily="50" charset="-128"/>
                          <a:ea typeface="Meiryo UI" panose="020B0604030504040204" pitchFamily="50" charset="-128"/>
                        </a:rPr>
                        <a:t>300,000</a:t>
                      </a:r>
                      <a:endParaRPr kumimoji="1" lang="ja-JP" altLang="en-US" sz="90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190880692"/>
                  </a:ext>
                </a:extLst>
              </a:tr>
              <a:tr h="233264">
                <a:tc>
                  <a:txBody>
                    <a:bodyPr/>
                    <a:lstStyle/>
                    <a:p>
                      <a:r>
                        <a:rPr kumimoji="1" lang="ja-JP" altLang="en-US" sz="900">
                          <a:latin typeface="Meiryo UI" panose="020B0604030504040204" pitchFamily="50" charset="-128"/>
                          <a:ea typeface="Meiryo UI" panose="020B0604030504040204" pitchFamily="50" charset="-128"/>
                        </a:rPr>
                        <a:t>バス代</a:t>
                      </a:r>
                    </a:p>
                  </a:txBody>
                  <a:tcPr anchor="ctr">
                    <a:lnL w="12700" cap="flat" cmpd="sng" algn="ctr">
                      <a:solidFill>
                        <a:schemeClr val="tx1"/>
                      </a:solidFill>
                      <a:prstDash val="solid"/>
                      <a:round/>
                      <a:headEnd type="none" w="med" len="med"/>
                      <a:tailEnd type="none" w="med" len="med"/>
                    </a:lnL>
                  </a:tcPr>
                </a:tc>
                <a:tc>
                  <a:txBody>
                    <a:bodyPr/>
                    <a:lstStyle/>
                    <a:p>
                      <a:pPr algn="r"/>
                      <a:r>
                        <a:rPr kumimoji="1" lang="en-US" altLang="ja-JP" sz="900">
                          <a:latin typeface="Meiryo UI" panose="020B0604030504040204" pitchFamily="50" charset="-128"/>
                          <a:ea typeface="Meiryo UI" panose="020B0604030504040204" pitchFamily="50" charset="-128"/>
                        </a:rPr>
                        <a:t>200,000</a:t>
                      </a:r>
                      <a:endParaRPr kumimoji="1" lang="ja-JP" altLang="en-US" sz="90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418837615"/>
                  </a:ext>
                </a:extLst>
              </a:tr>
              <a:tr h="233264">
                <a:tc>
                  <a:txBody>
                    <a:bodyPr/>
                    <a:lstStyle/>
                    <a:p>
                      <a:r>
                        <a:rPr kumimoji="1" lang="ja-JP" altLang="en-US" sz="800">
                          <a:latin typeface="Meiryo UI" panose="020B0604030504040204" pitchFamily="50" charset="-128"/>
                          <a:ea typeface="Meiryo UI" panose="020B0604030504040204" pitchFamily="50" charset="-128"/>
                        </a:rPr>
                        <a:t>印刷製本費</a:t>
                      </a:r>
                    </a:p>
                  </a:txBody>
                  <a:tcPr anchor="ctr">
                    <a:lnL w="12700" cap="flat" cmpd="sng" algn="ctr">
                      <a:solidFill>
                        <a:schemeClr val="tx1"/>
                      </a:solidFill>
                      <a:prstDash val="solid"/>
                      <a:round/>
                      <a:headEnd type="none" w="med" len="med"/>
                      <a:tailEnd type="none" w="med" len="med"/>
                    </a:lnL>
                  </a:tcPr>
                </a:tc>
                <a:tc>
                  <a:txBody>
                    <a:bodyPr/>
                    <a:lstStyle/>
                    <a:p>
                      <a:pPr algn="r"/>
                      <a:r>
                        <a:rPr kumimoji="1" lang="en-US" altLang="ja-JP" sz="900" dirty="0">
                          <a:latin typeface="Meiryo UI" panose="020B0604030504040204" pitchFamily="50" charset="-128"/>
                          <a:ea typeface="Meiryo UI" panose="020B0604030504040204" pitchFamily="50" charset="-128"/>
                        </a:rPr>
                        <a:t>50,000</a:t>
                      </a:r>
                      <a:endParaRPr kumimoji="1" lang="ja-JP" altLang="en-US" sz="900" dirty="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27392323"/>
                  </a:ext>
                </a:extLst>
              </a:tr>
              <a:tr h="233264">
                <a:tc>
                  <a:txBody>
                    <a:bodyPr/>
                    <a:lstStyle/>
                    <a:p>
                      <a:r>
                        <a:rPr kumimoji="1" lang="ja-JP" altLang="en-US" sz="800">
                          <a:latin typeface="Meiryo UI" panose="020B0604030504040204" pitchFamily="50" charset="-128"/>
                          <a:ea typeface="Meiryo UI" panose="020B0604030504040204" pitchFamily="50" charset="-128"/>
                        </a:rPr>
                        <a:t>通信運搬費</a:t>
                      </a:r>
                    </a:p>
                  </a:txBody>
                  <a:tcPr anchor="ctr">
                    <a:lnL w="12700" cap="flat" cmpd="sng" algn="ctr">
                      <a:solidFill>
                        <a:schemeClr val="tx1"/>
                      </a:solidFill>
                      <a:prstDash val="solid"/>
                      <a:round/>
                      <a:headEnd type="none" w="med" len="med"/>
                      <a:tailEnd type="none" w="med" len="med"/>
                    </a:lnL>
                  </a:tcPr>
                </a:tc>
                <a:tc>
                  <a:txBody>
                    <a:bodyPr/>
                    <a:lstStyle/>
                    <a:p>
                      <a:pPr algn="r"/>
                      <a:r>
                        <a:rPr kumimoji="1" lang="en-US" altLang="ja-JP" sz="900">
                          <a:latin typeface="Meiryo UI" panose="020B0604030504040204" pitchFamily="50" charset="-128"/>
                          <a:ea typeface="Meiryo UI" panose="020B0604030504040204" pitchFamily="50" charset="-128"/>
                        </a:rPr>
                        <a:t>20,000</a:t>
                      </a:r>
                      <a:endParaRPr kumimoji="1" lang="ja-JP" altLang="en-US" sz="90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698340662"/>
                  </a:ext>
                </a:extLst>
              </a:tr>
              <a:tr h="233264">
                <a:tc>
                  <a:txBody>
                    <a:bodyPr/>
                    <a:lstStyle/>
                    <a:p>
                      <a:r>
                        <a:rPr kumimoji="1" lang="ja-JP" altLang="en-US" sz="900">
                          <a:latin typeface="Meiryo UI" panose="020B0604030504040204" pitchFamily="50" charset="-128"/>
                          <a:ea typeface="Meiryo UI" panose="020B0604030504040204" pitchFamily="50" charset="-128"/>
                        </a:rPr>
                        <a:t>消耗品費</a:t>
                      </a: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r"/>
                      <a:r>
                        <a:rPr kumimoji="1" lang="en-US" altLang="ja-JP" sz="900">
                          <a:latin typeface="Meiryo UI" panose="020B0604030504040204" pitchFamily="50" charset="-128"/>
                          <a:ea typeface="Meiryo UI" panose="020B0604030504040204" pitchFamily="50" charset="-128"/>
                        </a:rPr>
                        <a:t>30,000</a:t>
                      </a:r>
                      <a:endParaRPr kumimoji="1" lang="ja-JP" altLang="en-US" sz="90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977527"/>
                  </a:ext>
                </a:extLst>
              </a:tr>
              <a:tr h="233264">
                <a:tc>
                  <a:txBody>
                    <a:bodyPr/>
                    <a:lstStyle/>
                    <a:p>
                      <a:r>
                        <a:rPr kumimoji="1" lang="ja-JP" altLang="en-US" sz="900">
                          <a:latin typeface="Meiryo UI" panose="020B0604030504040204" pitchFamily="50" charset="-128"/>
                          <a:ea typeface="Meiryo UI" panose="020B0604030504040204" pitchFamily="50" charset="-128"/>
                        </a:rPr>
                        <a:t>合　　計</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900" dirty="0">
                          <a:latin typeface="Meiryo UI" panose="020B0604030504040204" pitchFamily="50" charset="-128"/>
                          <a:ea typeface="Meiryo UI" panose="020B0604030504040204" pitchFamily="50" charset="-128"/>
                        </a:rPr>
                        <a:t>1,300,000</a:t>
                      </a:r>
                      <a:endParaRPr kumimoji="1" lang="ja-JP" altLang="en-US" sz="900" dirty="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57921197"/>
                  </a:ext>
                </a:extLst>
              </a:tr>
            </a:tbl>
          </a:graphicData>
        </a:graphic>
      </p:graphicFrame>
    </p:spTree>
    <p:extLst>
      <p:ext uri="{BB962C8B-B14F-4D97-AF65-F5344CB8AC3E}">
        <p14:creationId xmlns:p14="http://schemas.microsoft.com/office/powerpoint/2010/main" val="13311942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477</TotalTime>
  <Words>625</Words>
  <Application>Microsoft Office PowerPoint</Application>
  <PresentationFormat>画面に合わせる (4:3)</PresentationFormat>
  <Paragraphs>127</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数馬 和徳</dc:creator>
  <cp:lastModifiedBy>島田 珠利</cp:lastModifiedBy>
  <cp:revision>42</cp:revision>
  <dcterms:created xsi:type="dcterms:W3CDTF">2025-11-18T00:06:07Z</dcterms:created>
  <dcterms:modified xsi:type="dcterms:W3CDTF">2026-05-28T06:06:09Z</dcterms:modified>
</cp:coreProperties>
</file>